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8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/>
          <a:lstStyle/>
          <a:p>
            <a:r>
              <a:rPr lang="tr-TR" b="1" dirty="0" err="1"/>
              <a:t>Atomic</a:t>
            </a:r>
            <a:r>
              <a:rPr lang="tr-TR" b="1" dirty="0"/>
              <a:t> </a:t>
            </a:r>
            <a:r>
              <a:rPr lang="tr-TR" b="1" dirty="0" err="1"/>
              <a:t>Absorption</a:t>
            </a:r>
            <a:r>
              <a:rPr lang="tr-TR" b="1" dirty="0"/>
              <a:t> </a:t>
            </a:r>
            <a:r>
              <a:rPr lang="tr-TR" b="1" dirty="0" err="1"/>
              <a:t>Spectroscopy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632848" cy="34563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Care And Maintenance </a:t>
            </a:r>
            <a:r>
              <a:rPr lang="tr-TR" sz="3600" b="1" dirty="0" smtClean="0">
                <a:solidFill>
                  <a:schemeClr val="tx1"/>
                </a:solidFill>
              </a:rPr>
              <a:t>o</a:t>
            </a:r>
            <a:r>
              <a:rPr lang="en-US" sz="3600" b="1" dirty="0" smtClean="0">
                <a:solidFill>
                  <a:schemeClr val="tx1"/>
                </a:solidFill>
              </a:rPr>
              <a:t>f Equipment</a:t>
            </a:r>
            <a:endParaRPr lang="tr-TR" sz="3600" b="1" dirty="0" smtClean="0">
              <a:solidFill>
                <a:schemeClr val="tx1"/>
              </a:solidFill>
            </a:endParaRPr>
          </a:p>
          <a:p>
            <a:endParaRPr lang="tr-TR" sz="3600" dirty="0" smtClean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 smtClean="0">
                <a:solidFill>
                  <a:schemeClr val="tx1"/>
                </a:solidFill>
              </a:rPr>
              <a:t>Food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Engineering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Department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GAUN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5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flammable</a:t>
            </a:r>
            <a:r>
              <a:rPr lang="tr-TR" dirty="0"/>
              <a:t> </a:t>
            </a:r>
            <a:r>
              <a:rPr lang="tr-TR" dirty="0" err="1"/>
              <a:t>materials</a:t>
            </a:r>
            <a:r>
              <a:rPr lang="tr-TR" dirty="0"/>
              <a:t> </a:t>
            </a:r>
            <a:r>
              <a:rPr lang="tr-TR" dirty="0" err="1" smtClean="0"/>
              <a:t>clear</a:t>
            </a: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       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flames</a:t>
            </a:r>
            <a:r>
              <a:rPr lang="tr-TR" dirty="0" smtClean="0"/>
              <a:t>.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tr-TR" dirty="0" err="1" smtClean="0"/>
              <a:t>Keep</a:t>
            </a:r>
            <a:r>
              <a:rPr lang="tr-TR" dirty="0" smtClean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doors</a:t>
            </a:r>
            <a:r>
              <a:rPr lang="tr-TR" dirty="0"/>
              <a:t> </a:t>
            </a:r>
            <a:r>
              <a:rPr lang="tr-TR" dirty="0" err="1"/>
              <a:t>closed</a:t>
            </a:r>
            <a:r>
              <a:rPr lang="tr-TR" dirty="0"/>
              <a:t> in </a:t>
            </a:r>
            <a:r>
              <a:rPr lang="tr-TR" dirty="0" err="1"/>
              <a:t>front</a:t>
            </a:r>
            <a:r>
              <a:rPr lang="tr-TR" dirty="0"/>
              <a:t> of </a:t>
            </a: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      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burner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do not </a:t>
            </a:r>
            <a:r>
              <a:rPr lang="tr-TR" dirty="0" err="1"/>
              <a:t>view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        </a:t>
            </a:r>
            <a:r>
              <a:rPr lang="tr-TR" dirty="0" err="1" smtClean="0"/>
              <a:t>flames</a:t>
            </a:r>
            <a:r>
              <a:rPr lang="tr-TR" dirty="0" smtClean="0"/>
              <a:t> </a:t>
            </a:r>
            <a:r>
              <a:rPr lang="tr-TR" dirty="0" err="1"/>
              <a:t>directly</a:t>
            </a:r>
            <a:r>
              <a:rPr lang="tr-TR" dirty="0"/>
              <a:t> </a:t>
            </a:r>
            <a:r>
              <a:rPr lang="tr-TR" dirty="0" err="1"/>
              <a:t>unless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 smtClean="0"/>
              <a:t>wearing</a:t>
            </a: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      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proper</a:t>
            </a:r>
            <a:r>
              <a:rPr lang="tr-TR" dirty="0"/>
              <a:t> </a:t>
            </a:r>
            <a:r>
              <a:rPr lang="tr-TR" dirty="0" err="1"/>
              <a:t>protective</a:t>
            </a:r>
            <a:r>
              <a:rPr lang="tr-TR" dirty="0"/>
              <a:t> </a:t>
            </a:r>
            <a:r>
              <a:rPr lang="tr-TR" dirty="0" err="1"/>
              <a:t>goggles</a:t>
            </a:r>
            <a:r>
              <a:rPr lang="tr-TR" dirty="0"/>
              <a:t>.</a:t>
            </a:r>
          </a:p>
          <a:p>
            <a:pPr marL="514350" lvl="0" indent="-514350" algn="just">
              <a:buFont typeface="+mj-lt"/>
              <a:buAutoNum type="arabicPeriod" startAt="8"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exhaust</a:t>
            </a:r>
            <a:r>
              <a:rPr lang="tr-TR" dirty="0"/>
              <a:t> </a:t>
            </a:r>
            <a:r>
              <a:rPr lang="tr-TR" dirty="0" err="1"/>
              <a:t>vent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placed</a:t>
            </a:r>
            <a:r>
              <a:rPr lang="tr-TR" dirty="0"/>
              <a:t> </a:t>
            </a:r>
            <a:r>
              <a:rPr lang="tr-TR" dirty="0" err="1"/>
              <a:t>directly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flame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vent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toxic</a:t>
            </a:r>
            <a:r>
              <a:rPr lang="tr-TR" dirty="0"/>
              <a:t> </a:t>
            </a:r>
            <a:r>
              <a:rPr lang="tr-TR" dirty="0" err="1"/>
              <a:t>fumes</a:t>
            </a:r>
            <a:r>
              <a:rPr lang="tr-TR" dirty="0"/>
              <a:t>.</a:t>
            </a:r>
          </a:p>
          <a:p>
            <a:pPr marL="514350" lvl="0" indent="-514350" algn="just">
              <a:buFont typeface="+mj-lt"/>
              <a:buAutoNum type="arabicPeriod" startAt="8"/>
            </a:pPr>
            <a:r>
              <a:rPr lang="tr-TR" dirty="0" err="1"/>
              <a:t>Make</a:t>
            </a:r>
            <a:r>
              <a:rPr lang="tr-TR" dirty="0"/>
              <a:t> sure a fire </a:t>
            </a:r>
            <a:r>
              <a:rPr lang="tr-TR" dirty="0" err="1"/>
              <a:t>extinguisher</a:t>
            </a:r>
            <a:r>
              <a:rPr lang="tr-TR" dirty="0"/>
              <a:t> is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range</a:t>
            </a:r>
            <a:r>
              <a:rPr lang="tr-TR" dirty="0"/>
              <a:t> in </a:t>
            </a:r>
            <a:r>
              <a:rPr lang="tr-TR" dirty="0" err="1"/>
              <a:t>case</a:t>
            </a:r>
            <a:r>
              <a:rPr lang="tr-TR" dirty="0"/>
              <a:t> of an </a:t>
            </a:r>
            <a:r>
              <a:rPr lang="tr-TR" dirty="0" err="1"/>
              <a:t>emergency</a:t>
            </a:r>
            <a:r>
              <a:rPr lang="tr-TR" dirty="0"/>
              <a:t>.</a:t>
            </a:r>
          </a:p>
          <a:p>
            <a:pPr marL="514350" lvl="0" indent="-514350" algn="just">
              <a:buFont typeface="+mj-lt"/>
              <a:buAutoNum type="arabicPeriod" startAt="8"/>
            </a:pP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handling</a:t>
            </a:r>
            <a:r>
              <a:rPr lang="tr-TR" dirty="0"/>
              <a:t>, </a:t>
            </a:r>
            <a:r>
              <a:rPr lang="tr-TR" dirty="0" err="1"/>
              <a:t>allow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burner</a:t>
            </a:r>
            <a:r>
              <a:rPr lang="tr-TR" dirty="0"/>
              <a:t> </a:t>
            </a:r>
            <a:r>
              <a:rPr lang="tr-TR" dirty="0" err="1"/>
              <a:t>head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cool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room</a:t>
            </a:r>
            <a:r>
              <a:rPr lang="tr-TR" dirty="0"/>
              <a:t> </a:t>
            </a:r>
            <a:r>
              <a:rPr lang="tr-TR" dirty="0" err="1"/>
              <a:t>temperature</a:t>
            </a:r>
            <a:r>
              <a:rPr lang="tr-TR" dirty="0"/>
              <a:t>.</a:t>
            </a:r>
          </a:p>
          <a:p>
            <a:pPr marL="514350" lvl="0" indent="-514350" algn="just">
              <a:buFont typeface="+mj-lt"/>
              <a:buAutoNum type="arabicPeriod" startAt="8"/>
            </a:pP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handling</a:t>
            </a:r>
            <a:r>
              <a:rPr lang="tr-TR" dirty="0"/>
              <a:t>, </a:t>
            </a:r>
            <a:r>
              <a:rPr lang="tr-TR" dirty="0" err="1"/>
              <a:t>make</a:t>
            </a:r>
            <a:r>
              <a:rPr lang="tr-TR" dirty="0"/>
              <a:t> sure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lamps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cool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room</a:t>
            </a:r>
            <a:r>
              <a:rPr lang="tr-TR" dirty="0"/>
              <a:t> </a:t>
            </a:r>
            <a:r>
              <a:rPr lang="tr-TR" dirty="0" err="1"/>
              <a:t>temperature</a:t>
            </a:r>
            <a:r>
              <a:rPr lang="tr-TR" dirty="0"/>
              <a:t>.</a:t>
            </a:r>
          </a:p>
          <a:p>
            <a:pPr marL="514350" lvl="0" indent="-514350" algn="just">
              <a:buFont typeface="+mj-lt"/>
              <a:buAutoNum type="arabicPeriod" startAt="8"/>
            </a:pPr>
            <a:r>
              <a:rPr lang="tr-TR" dirty="0" err="1"/>
              <a:t>Inspect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hollow</a:t>
            </a:r>
            <a:r>
              <a:rPr lang="tr-TR" dirty="0"/>
              <a:t> </a:t>
            </a:r>
            <a:r>
              <a:rPr lang="tr-TR" dirty="0" err="1"/>
              <a:t>cathode</a:t>
            </a:r>
            <a:r>
              <a:rPr lang="tr-TR" dirty="0"/>
              <a:t> </a:t>
            </a:r>
            <a:r>
              <a:rPr lang="tr-TR" dirty="0" err="1"/>
              <a:t>lamps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imperfections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malfunction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handled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care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disposed</a:t>
            </a:r>
            <a:r>
              <a:rPr lang="tr-TR" dirty="0"/>
              <a:t> of </a:t>
            </a:r>
            <a:r>
              <a:rPr lang="tr-TR" dirty="0" err="1"/>
              <a:t>properly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minimize </a:t>
            </a:r>
            <a:r>
              <a:rPr lang="tr-TR" dirty="0" err="1"/>
              <a:t>implosion</a:t>
            </a:r>
            <a:r>
              <a:rPr lang="tr-TR" dirty="0"/>
              <a:t> </a:t>
            </a:r>
            <a:r>
              <a:rPr lang="tr-TR" dirty="0" err="1"/>
              <a:t>risks</a:t>
            </a:r>
            <a:r>
              <a:rPr lang="tr-TR" dirty="0"/>
              <a:t>.</a:t>
            </a:r>
          </a:p>
          <a:p>
            <a:pPr marL="514350" indent="-514350">
              <a:buFont typeface="+mj-lt"/>
              <a:buAutoNum type="arabicPeriod" startAt="8"/>
            </a:pPr>
            <a:endParaRPr lang="tr-TR" dirty="0"/>
          </a:p>
        </p:txBody>
      </p:sp>
      <p:pic>
        <p:nvPicPr>
          <p:cNvPr id="4" name="Resim 3" descr="https://blogs.maryville.edu/aas/wp-content/uploads/sites/1601/2013/05/Durable-Food-Machine-Safety-Signs-DUR07BBHSUBACP-l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-31901"/>
            <a:ext cx="2873896" cy="2524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838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4104456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 startAt="13"/>
            </a:pP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samples</a:t>
            </a:r>
            <a:r>
              <a:rPr lang="tr-TR" dirty="0"/>
              <a:t>! Be </a:t>
            </a:r>
            <a:r>
              <a:rPr lang="tr-TR" dirty="0" err="1"/>
              <a:t>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 </a:t>
            </a:r>
            <a:r>
              <a:rPr lang="tr-TR" i="1" dirty="0" err="1"/>
              <a:t>properly</a:t>
            </a:r>
            <a:r>
              <a:rPr lang="tr-TR" dirty="0"/>
              <a:t> </a:t>
            </a:r>
            <a:r>
              <a:rPr lang="tr-TR" dirty="0" err="1"/>
              <a:t>clean-up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hazardous</a:t>
            </a:r>
            <a:r>
              <a:rPr lang="tr-TR" dirty="0"/>
              <a:t> </a:t>
            </a:r>
            <a:r>
              <a:rPr lang="tr-TR" dirty="0" err="1"/>
              <a:t>liquids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spill</a:t>
            </a:r>
            <a:r>
              <a:rPr lang="tr-TR" dirty="0"/>
              <a:t>.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tr-TR" dirty="0"/>
              <a:t>Be </a:t>
            </a:r>
            <a:r>
              <a:rPr lang="tr-TR" dirty="0" err="1"/>
              <a:t>familiar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location</a:t>
            </a:r>
            <a:r>
              <a:rPr lang="tr-TR" dirty="0"/>
              <a:t> of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aid</a:t>
            </a:r>
            <a:r>
              <a:rPr lang="tr-TR" dirty="0"/>
              <a:t> </a:t>
            </a:r>
            <a:r>
              <a:rPr lang="tr-TR" dirty="0" err="1"/>
              <a:t>kits</a:t>
            </a:r>
            <a:r>
              <a:rPr lang="tr-TR" dirty="0"/>
              <a:t>.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tr-TR" dirty="0" err="1"/>
              <a:t>Make</a:t>
            </a:r>
            <a:r>
              <a:rPr lang="tr-TR" dirty="0"/>
              <a:t> sure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proper</a:t>
            </a:r>
            <a:r>
              <a:rPr lang="tr-TR" dirty="0"/>
              <a:t> PPE (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Protective</a:t>
            </a:r>
            <a:r>
              <a:rPr lang="tr-TR" dirty="0"/>
              <a:t> </a:t>
            </a:r>
            <a:r>
              <a:rPr lang="tr-TR" dirty="0" err="1"/>
              <a:t>Equipment</a:t>
            </a:r>
            <a:r>
              <a:rPr lang="tr-TR" dirty="0"/>
              <a:t>)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AAS.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tr-TR" dirty="0"/>
              <a:t>NEVER LEAVE AN AAS UNATTENDED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 is </a:t>
            </a:r>
            <a:r>
              <a:rPr lang="tr-TR" dirty="0" err="1"/>
              <a:t>running</a:t>
            </a:r>
            <a:r>
              <a:rPr lang="tr-TR" dirty="0"/>
              <a:t>!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a </a:t>
            </a:r>
            <a:r>
              <a:rPr lang="tr-TR" dirty="0" err="1"/>
              <a:t>malfunction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, </a:t>
            </a:r>
            <a:r>
              <a:rPr lang="tr-TR" dirty="0" err="1"/>
              <a:t>immediately</a:t>
            </a:r>
            <a:r>
              <a:rPr lang="tr-TR" dirty="0"/>
              <a:t> </a:t>
            </a:r>
            <a:r>
              <a:rPr lang="tr-TR" dirty="0" err="1"/>
              <a:t>turn</a:t>
            </a:r>
            <a:r>
              <a:rPr lang="tr-TR" dirty="0"/>
              <a:t> it </a:t>
            </a:r>
            <a:r>
              <a:rPr lang="tr-TR" dirty="0" err="1"/>
              <a:t>off</a:t>
            </a:r>
            <a:r>
              <a:rPr lang="tr-TR" dirty="0"/>
              <a:t> as </a:t>
            </a:r>
            <a:r>
              <a:rPr lang="tr-TR" dirty="0" err="1"/>
              <a:t>well</a:t>
            </a:r>
            <a:r>
              <a:rPr lang="tr-TR" dirty="0"/>
              <a:t> as 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prevent</a:t>
            </a:r>
            <a:r>
              <a:rPr lang="tr-TR" dirty="0"/>
              <a:t> a </a:t>
            </a:r>
            <a:r>
              <a:rPr lang="tr-TR" dirty="0" err="1"/>
              <a:t>build-up</a:t>
            </a:r>
            <a:r>
              <a:rPr lang="tr-TR" dirty="0"/>
              <a:t> of </a:t>
            </a:r>
            <a:r>
              <a:rPr lang="tr-TR" dirty="0" err="1"/>
              <a:t>flammable</a:t>
            </a:r>
            <a:r>
              <a:rPr lang="tr-TR" dirty="0"/>
              <a:t> </a:t>
            </a:r>
            <a:r>
              <a:rPr lang="tr-TR" dirty="0" err="1"/>
              <a:t>gases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pic>
        <p:nvPicPr>
          <p:cNvPr id="4" name="Resim 3" descr="https://blogs.maryville.edu/aas/wp-content/uploads/sites/1601/2013/05/headless_guy_safety_sign_post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21088"/>
            <a:ext cx="2795705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3807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References</a:t>
            </a:r>
            <a:r>
              <a:rPr lang="tr-TR" dirty="0" smtClean="0"/>
              <a:t>:</a:t>
            </a:r>
          </a:p>
          <a:p>
            <a:r>
              <a:rPr lang="en-US" b="1" dirty="0"/>
              <a:t>Atomic Absorption Spectroscopy Learning </a:t>
            </a:r>
            <a:r>
              <a:rPr lang="en-US" b="1" dirty="0" smtClean="0"/>
              <a:t>Module</a:t>
            </a:r>
            <a:r>
              <a:rPr lang="tr-TR" b="1" dirty="0" smtClean="0"/>
              <a:t> of </a:t>
            </a:r>
            <a:r>
              <a:rPr lang="tr-TR" b="1" dirty="0" err="1" smtClean="0"/>
              <a:t>Maryville</a:t>
            </a:r>
            <a:r>
              <a:rPr lang="tr-TR" b="1" dirty="0" smtClean="0"/>
              <a:t> </a:t>
            </a:r>
            <a:r>
              <a:rPr lang="tr-TR" b="1" dirty="0" err="1" smtClean="0"/>
              <a:t>University</a:t>
            </a:r>
            <a:endParaRPr lang="tr-TR" b="1" dirty="0" smtClean="0"/>
          </a:p>
          <a:p>
            <a:r>
              <a:rPr lang="tr-TR" b="1" dirty="0" smtClean="0"/>
              <a:t>FE315 </a:t>
            </a:r>
            <a:r>
              <a:rPr lang="tr-TR" b="1" dirty="0" err="1" smtClean="0"/>
              <a:t>Laboratory</a:t>
            </a:r>
            <a:r>
              <a:rPr lang="tr-TR" b="1" dirty="0" smtClean="0"/>
              <a:t> </a:t>
            </a:r>
            <a:r>
              <a:rPr lang="tr-TR" b="1" dirty="0" err="1" smtClean="0"/>
              <a:t>Sheets</a:t>
            </a:r>
            <a:endParaRPr lang="tr-TR" b="1" dirty="0" smtClean="0"/>
          </a:p>
          <a:p>
            <a:endParaRPr lang="en-US" b="1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032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sz="4000" b="1" dirty="0" err="1"/>
              <a:t>Atomic</a:t>
            </a:r>
            <a:r>
              <a:rPr lang="tr-TR" sz="4000" b="1" dirty="0"/>
              <a:t> </a:t>
            </a:r>
            <a:r>
              <a:rPr lang="tr-TR" sz="4000" b="1" dirty="0" err="1"/>
              <a:t>Absorption</a:t>
            </a:r>
            <a:r>
              <a:rPr lang="tr-TR" sz="4000" b="1" dirty="0"/>
              <a:t> </a:t>
            </a:r>
            <a:r>
              <a:rPr lang="tr-TR" sz="4000" b="1" dirty="0" err="1"/>
              <a:t>Spectroscopy</a:t>
            </a:r>
            <a:r>
              <a:rPr lang="tr-TR" sz="4000" b="1" dirty="0"/>
              <a:t> (AAS)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/>
              <a:t>AAS is an </a:t>
            </a:r>
            <a:r>
              <a:rPr lang="tr-TR" dirty="0" err="1"/>
              <a:t>analytical</a:t>
            </a:r>
            <a:r>
              <a:rPr lang="tr-TR" dirty="0"/>
              <a:t> </a:t>
            </a:r>
            <a:r>
              <a:rPr lang="tr-TR" dirty="0" err="1"/>
              <a:t>method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absorption</a:t>
            </a:r>
            <a:r>
              <a:rPr lang="tr-TR" dirty="0"/>
              <a:t> of </a:t>
            </a:r>
            <a:r>
              <a:rPr lang="tr-TR" dirty="0" err="1"/>
              <a:t>ultraviolet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visible</a:t>
            </a:r>
            <a:r>
              <a:rPr lang="tr-TR" dirty="0"/>
              <a:t> </a:t>
            </a:r>
            <a:r>
              <a:rPr lang="tr-TR" dirty="0" err="1"/>
              <a:t>radiation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free</a:t>
            </a:r>
            <a:r>
              <a:rPr lang="tr-TR" dirty="0"/>
              <a:t> </a:t>
            </a:r>
            <a:r>
              <a:rPr lang="tr-TR" dirty="0" err="1"/>
              <a:t>atoms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gaseous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en-US" dirty="0"/>
              <a:t>Atomic absorption spectroscopy is a commonly used technique for the determination of single elements in compounds.</a:t>
            </a:r>
            <a:endParaRPr lang="tr-TR" dirty="0"/>
          </a:p>
        </p:txBody>
      </p:sp>
      <p:pic>
        <p:nvPicPr>
          <p:cNvPr id="1026" name="Picture 2" descr="https://blogs.maryville.edu/aas/wp-content/uploads/sites/1601/2013/03/A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20" y="2780928"/>
            <a:ext cx="66294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67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Instrumentation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smtClean="0"/>
              <a:t>AAS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460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err="1"/>
              <a:t>Atomic</a:t>
            </a:r>
            <a:r>
              <a:rPr lang="tr-TR" dirty="0"/>
              <a:t> </a:t>
            </a:r>
            <a:r>
              <a:rPr lang="tr-TR" dirty="0" err="1"/>
              <a:t>absorption</a:t>
            </a:r>
            <a:r>
              <a:rPr lang="tr-TR" dirty="0"/>
              <a:t> </a:t>
            </a:r>
            <a:r>
              <a:rPr lang="tr-TR" dirty="0" err="1"/>
              <a:t>spectrometers</a:t>
            </a:r>
            <a:r>
              <a:rPr lang="tr-TR" dirty="0"/>
              <a:t> </a:t>
            </a:r>
            <a:r>
              <a:rPr lang="tr-TR" dirty="0" err="1"/>
              <a:t>consist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components</a:t>
            </a:r>
            <a:r>
              <a:rPr lang="tr-TR" dirty="0"/>
              <a:t> :</a:t>
            </a:r>
          </a:p>
          <a:p>
            <a:pPr marL="0" indent="0" algn="just">
              <a:buNone/>
            </a:pPr>
            <a:r>
              <a:rPr lang="tr-TR" dirty="0"/>
              <a:t>1. </a:t>
            </a:r>
            <a:r>
              <a:rPr lang="tr-TR" dirty="0" err="1"/>
              <a:t>Radiation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, a </a:t>
            </a:r>
            <a:r>
              <a:rPr lang="tr-TR" dirty="0" err="1"/>
              <a:t>hollow</a:t>
            </a:r>
            <a:r>
              <a:rPr lang="tr-TR" dirty="0"/>
              <a:t> </a:t>
            </a:r>
            <a:r>
              <a:rPr lang="tr-TR" dirty="0" err="1"/>
              <a:t>cathode</a:t>
            </a:r>
            <a:r>
              <a:rPr lang="tr-TR" dirty="0"/>
              <a:t> </a:t>
            </a:r>
            <a:r>
              <a:rPr lang="tr-TR" dirty="0" err="1"/>
              <a:t>lamp</a:t>
            </a:r>
            <a:r>
              <a:rPr lang="tr-TR" dirty="0"/>
              <a:t> (HCL) </a:t>
            </a:r>
            <a:r>
              <a:rPr lang="tr-TR" dirty="0" err="1"/>
              <a:t>or</a:t>
            </a:r>
            <a:r>
              <a:rPr lang="tr-TR" dirty="0"/>
              <a:t> an </a:t>
            </a:r>
            <a:r>
              <a:rPr lang="tr-TR" dirty="0" err="1"/>
              <a:t>electrode-less</a:t>
            </a:r>
            <a:r>
              <a:rPr lang="tr-TR" dirty="0"/>
              <a:t> </a:t>
            </a:r>
            <a:r>
              <a:rPr lang="tr-TR" dirty="0" err="1"/>
              <a:t>discharge</a:t>
            </a:r>
            <a:r>
              <a:rPr lang="tr-TR" dirty="0"/>
              <a:t> </a:t>
            </a:r>
            <a:r>
              <a:rPr lang="tr-TR" dirty="0" err="1"/>
              <a:t>lamp</a:t>
            </a:r>
            <a:r>
              <a:rPr lang="tr-TR" dirty="0"/>
              <a:t> (EDL)</a:t>
            </a:r>
          </a:p>
          <a:p>
            <a:pPr marL="0" indent="0" algn="just">
              <a:buNone/>
            </a:pPr>
            <a:r>
              <a:rPr lang="tr-TR" dirty="0"/>
              <a:t>2. </a:t>
            </a:r>
            <a:r>
              <a:rPr lang="tr-TR" dirty="0" err="1"/>
              <a:t>Atomizer</a:t>
            </a:r>
            <a:r>
              <a:rPr lang="tr-TR" dirty="0"/>
              <a:t>, </a:t>
            </a:r>
            <a:r>
              <a:rPr lang="tr-TR" dirty="0" err="1"/>
              <a:t>usually</a:t>
            </a:r>
            <a:r>
              <a:rPr lang="tr-TR" dirty="0"/>
              <a:t> a </a:t>
            </a:r>
            <a:r>
              <a:rPr lang="tr-TR" dirty="0" err="1"/>
              <a:t>nebulizer</a:t>
            </a:r>
            <a:r>
              <a:rPr lang="tr-TR" dirty="0"/>
              <a:t>–</a:t>
            </a:r>
            <a:r>
              <a:rPr lang="tr-TR" dirty="0" err="1"/>
              <a:t>burner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an </a:t>
            </a:r>
            <a:r>
              <a:rPr lang="tr-TR" dirty="0" err="1"/>
              <a:t>electrothermal</a:t>
            </a:r>
            <a:r>
              <a:rPr lang="tr-TR" dirty="0"/>
              <a:t> </a:t>
            </a:r>
            <a:r>
              <a:rPr lang="tr-TR" dirty="0" err="1"/>
              <a:t>furnace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3. </a:t>
            </a:r>
            <a:r>
              <a:rPr lang="tr-TR" dirty="0" err="1"/>
              <a:t>Monochromator</a:t>
            </a:r>
            <a:r>
              <a:rPr lang="tr-TR" dirty="0"/>
              <a:t>, </a:t>
            </a:r>
            <a:r>
              <a:rPr lang="tr-TR" dirty="0" err="1"/>
              <a:t>usually</a:t>
            </a:r>
            <a:r>
              <a:rPr lang="tr-TR" dirty="0"/>
              <a:t> an </a:t>
            </a:r>
            <a:r>
              <a:rPr lang="tr-TR" dirty="0" err="1"/>
              <a:t>ultraviolet-visible</a:t>
            </a:r>
            <a:r>
              <a:rPr lang="tr-TR" dirty="0"/>
              <a:t> (UV-</a:t>
            </a:r>
            <a:r>
              <a:rPr lang="tr-TR" dirty="0" err="1"/>
              <a:t>Vis</a:t>
            </a:r>
            <a:r>
              <a:rPr lang="tr-TR" dirty="0"/>
              <a:t>) </a:t>
            </a:r>
            <a:r>
              <a:rPr lang="tr-TR" dirty="0" err="1"/>
              <a:t>grating</a:t>
            </a:r>
            <a:r>
              <a:rPr lang="tr-TR" dirty="0"/>
              <a:t> </a:t>
            </a:r>
            <a:r>
              <a:rPr lang="tr-TR" dirty="0" err="1"/>
              <a:t>monochromator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4. </a:t>
            </a:r>
            <a:r>
              <a:rPr lang="tr-TR" dirty="0" err="1"/>
              <a:t>Detector</a:t>
            </a:r>
            <a:r>
              <a:rPr lang="tr-TR" dirty="0"/>
              <a:t>, a </a:t>
            </a:r>
            <a:r>
              <a:rPr lang="tr-TR" dirty="0" err="1"/>
              <a:t>photomultiplier</a:t>
            </a:r>
            <a:r>
              <a:rPr lang="tr-TR" dirty="0"/>
              <a:t> </a:t>
            </a:r>
            <a:r>
              <a:rPr lang="tr-TR" dirty="0" err="1"/>
              <a:t>tube</a:t>
            </a:r>
            <a:r>
              <a:rPr lang="tr-TR" dirty="0"/>
              <a:t> (PMT) </a:t>
            </a:r>
            <a:r>
              <a:rPr lang="tr-TR" dirty="0" err="1"/>
              <a:t>or</a:t>
            </a:r>
            <a:r>
              <a:rPr lang="tr-TR" dirty="0"/>
              <a:t> a </a:t>
            </a:r>
            <a:r>
              <a:rPr lang="tr-TR" dirty="0" err="1"/>
              <a:t>solid-state</a:t>
            </a:r>
            <a:r>
              <a:rPr lang="tr-TR" dirty="0"/>
              <a:t> </a:t>
            </a:r>
            <a:r>
              <a:rPr lang="tr-TR" dirty="0" err="1"/>
              <a:t>detector</a:t>
            </a:r>
            <a:r>
              <a:rPr lang="tr-TR" dirty="0"/>
              <a:t> (SSD)</a:t>
            </a:r>
          </a:p>
          <a:p>
            <a:pPr marL="0" indent="0" algn="just">
              <a:buNone/>
            </a:pPr>
            <a:r>
              <a:rPr lang="tr-TR" dirty="0"/>
              <a:t>5. </a:t>
            </a:r>
            <a:r>
              <a:rPr lang="tr-TR" dirty="0" err="1"/>
              <a:t>Computer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359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err="1" smtClean="0"/>
              <a:t>Calibration</a:t>
            </a:r>
            <a:r>
              <a:rPr lang="tr-TR" b="1" dirty="0" smtClean="0"/>
              <a:t> / </a:t>
            </a:r>
            <a:r>
              <a:rPr lang="tr-TR" b="1" dirty="0" err="1"/>
              <a:t>Standards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pPr algn="just"/>
            <a:r>
              <a:rPr lang="tr-TR" sz="2700" dirty="0"/>
              <a:t>A </a:t>
            </a:r>
            <a:r>
              <a:rPr lang="tr-TR" sz="2700" dirty="0" err="1"/>
              <a:t>series</a:t>
            </a:r>
            <a:r>
              <a:rPr lang="tr-TR" sz="2700" dirty="0"/>
              <a:t> of </a:t>
            </a:r>
            <a:r>
              <a:rPr lang="tr-TR" sz="2700" dirty="0" err="1"/>
              <a:t>standards</a:t>
            </a:r>
            <a:r>
              <a:rPr lang="tr-TR" sz="2700" dirty="0"/>
              <a:t> of </a:t>
            </a:r>
            <a:r>
              <a:rPr lang="tr-TR" sz="2700" dirty="0" err="1"/>
              <a:t>varying</a:t>
            </a:r>
            <a:r>
              <a:rPr lang="tr-TR" sz="2700" dirty="0"/>
              <a:t> </a:t>
            </a:r>
            <a:r>
              <a:rPr lang="tr-TR" sz="2700" dirty="0" err="1"/>
              <a:t>concentrations</a:t>
            </a:r>
            <a:r>
              <a:rPr lang="tr-TR" sz="2700" dirty="0"/>
              <a:t> </a:t>
            </a:r>
            <a:r>
              <a:rPr lang="tr-TR" sz="2700" dirty="0" err="1"/>
              <a:t>should</a:t>
            </a:r>
            <a:r>
              <a:rPr lang="tr-TR" sz="2700" dirty="0"/>
              <a:t> be </a:t>
            </a:r>
            <a:r>
              <a:rPr lang="tr-TR" sz="2700" dirty="0" err="1"/>
              <a:t>run</a:t>
            </a:r>
            <a:r>
              <a:rPr lang="tr-TR" sz="2700" dirty="0"/>
              <a:t> </a:t>
            </a:r>
            <a:r>
              <a:rPr lang="tr-TR" sz="2700" dirty="0" err="1"/>
              <a:t>to</a:t>
            </a:r>
            <a:r>
              <a:rPr lang="tr-TR" sz="2700" dirty="0"/>
              <a:t> </a:t>
            </a:r>
            <a:r>
              <a:rPr lang="tr-TR" sz="2700" dirty="0" err="1"/>
              <a:t>generate</a:t>
            </a:r>
            <a:r>
              <a:rPr lang="tr-TR" sz="2700" dirty="0"/>
              <a:t> a </a:t>
            </a:r>
            <a:r>
              <a:rPr lang="tr-TR" sz="2700" dirty="0" err="1"/>
              <a:t>calibration</a:t>
            </a:r>
            <a:r>
              <a:rPr lang="tr-TR" sz="2700" dirty="0"/>
              <a:t> </a:t>
            </a:r>
            <a:r>
              <a:rPr lang="tr-TR" sz="2700" dirty="0" err="1"/>
              <a:t>curve</a:t>
            </a:r>
            <a:r>
              <a:rPr lang="tr-TR" sz="2700" dirty="0"/>
              <a:t>. </a:t>
            </a:r>
            <a:endParaRPr lang="tr-TR" sz="2700" dirty="0" smtClean="0"/>
          </a:p>
          <a:p>
            <a:pPr algn="just"/>
            <a:endParaRPr lang="tr-TR" sz="2700" dirty="0" smtClean="0"/>
          </a:p>
          <a:p>
            <a:pPr algn="just"/>
            <a:r>
              <a:rPr lang="tr-TR" sz="2700" dirty="0" err="1" smtClean="0"/>
              <a:t>Because</a:t>
            </a:r>
            <a:r>
              <a:rPr lang="tr-TR" sz="2700" dirty="0" smtClean="0"/>
              <a:t> </a:t>
            </a:r>
            <a:r>
              <a:rPr lang="tr-TR" sz="2700" dirty="0" err="1"/>
              <a:t>many</a:t>
            </a:r>
            <a:r>
              <a:rPr lang="tr-TR" sz="2700" dirty="0"/>
              <a:t> </a:t>
            </a:r>
            <a:r>
              <a:rPr lang="tr-TR" sz="2700" dirty="0" err="1"/>
              <a:t>factors</a:t>
            </a:r>
            <a:r>
              <a:rPr lang="tr-TR" sz="2700" dirty="0"/>
              <a:t> can </a:t>
            </a:r>
            <a:r>
              <a:rPr lang="tr-TR" sz="2700" dirty="0" err="1"/>
              <a:t>affect</a:t>
            </a:r>
            <a:r>
              <a:rPr lang="tr-TR" sz="2700" dirty="0"/>
              <a:t> </a:t>
            </a:r>
            <a:r>
              <a:rPr lang="tr-TR" sz="2700" dirty="0" err="1"/>
              <a:t>the</a:t>
            </a:r>
            <a:r>
              <a:rPr lang="tr-TR" sz="2700" dirty="0"/>
              <a:t> </a:t>
            </a:r>
            <a:r>
              <a:rPr lang="tr-TR" sz="2700" dirty="0" err="1"/>
              <a:t>measurement</a:t>
            </a:r>
            <a:r>
              <a:rPr lang="tr-TR" sz="2700" dirty="0"/>
              <a:t>, </a:t>
            </a:r>
            <a:r>
              <a:rPr lang="tr-TR" sz="2700" dirty="0" err="1"/>
              <a:t>such</a:t>
            </a:r>
            <a:r>
              <a:rPr lang="tr-TR" sz="2700" dirty="0"/>
              <a:t> as </a:t>
            </a:r>
            <a:r>
              <a:rPr lang="tr-TR" sz="2700" dirty="0" err="1"/>
              <a:t>ﬂame</a:t>
            </a:r>
            <a:r>
              <a:rPr lang="tr-TR" sz="2700" dirty="0"/>
              <a:t> </a:t>
            </a:r>
            <a:r>
              <a:rPr lang="tr-TR" sz="2700" dirty="0" err="1"/>
              <a:t>temperature</a:t>
            </a:r>
            <a:r>
              <a:rPr lang="tr-TR" sz="2700" dirty="0"/>
              <a:t>, </a:t>
            </a:r>
            <a:r>
              <a:rPr lang="tr-TR" sz="2700" dirty="0" err="1"/>
              <a:t>aspiration</a:t>
            </a:r>
            <a:r>
              <a:rPr lang="tr-TR" sz="2700" dirty="0"/>
              <a:t> rate, </a:t>
            </a:r>
            <a:r>
              <a:rPr lang="tr-TR" sz="2700" dirty="0" err="1"/>
              <a:t>and</a:t>
            </a:r>
            <a:r>
              <a:rPr lang="tr-TR" sz="2700" dirty="0"/>
              <a:t> </a:t>
            </a:r>
            <a:r>
              <a:rPr lang="tr-TR" sz="2700" dirty="0" err="1"/>
              <a:t>the</a:t>
            </a:r>
            <a:r>
              <a:rPr lang="tr-TR" sz="2700" dirty="0"/>
              <a:t> </a:t>
            </a:r>
            <a:r>
              <a:rPr lang="tr-TR" sz="2700" dirty="0" err="1"/>
              <a:t>like</a:t>
            </a:r>
            <a:r>
              <a:rPr lang="tr-TR" sz="2700" dirty="0"/>
              <a:t>, it is </a:t>
            </a:r>
            <a:r>
              <a:rPr lang="tr-TR" sz="2700" dirty="0" err="1"/>
              <a:t>essential</a:t>
            </a:r>
            <a:r>
              <a:rPr lang="tr-TR" sz="2700" dirty="0"/>
              <a:t> </a:t>
            </a:r>
            <a:r>
              <a:rPr lang="tr-TR" sz="2700" dirty="0" err="1"/>
              <a:t>to</a:t>
            </a:r>
            <a:r>
              <a:rPr lang="tr-TR" sz="2700" dirty="0"/>
              <a:t> </a:t>
            </a:r>
            <a:r>
              <a:rPr lang="tr-TR" sz="2700" dirty="0" err="1"/>
              <a:t>run</a:t>
            </a:r>
            <a:r>
              <a:rPr lang="tr-TR" sz="2700" dirty="0"/>
              <a:t> </a:t>
            </a:r>
            <a:r>
              <a:rPr lang="tr-TR" sz="2700" dirty="0" err="1"/>
              <a:t>standards</a:t>
            </a:r>
            <a:r>
              <a:rPr lang="tr-TR" sz="2700" dirty="0"/>
              <a:t> </a:t>
            </a:r>
            <a:r>
              <a:rPr lang="tr-TR" sz="2700" dirty="0" err="1"/>
              <a:t>frequently</a:t>
            </a:r>
            <a:r>
              <a:rPr lang="tr-TR" sz="2700" dirty="0"/>
              <a:t>, </a:t>
            </a:r>
            <a:r>
              <a:rPr lang="tr-TR" sz="2700" dirty="0" err="1"/>
              <a:t>preferably</a:t>
            </a:r>
            <a:r>
              <a:rPr lang="tr-TR" sz="2700" dirty="0"/>
              <a:t> </a:t>
            </a:r>
            <a:r>
              <a:rPr lang="tr-TR" sz="2700" dirty="0" err="1"/>
              <a:t>right</a:t>
            </a:r>
            <a:r>
              <a:rPr lang="tr-TR" sz="2700" dirty="0"/>
              <a:t> </a:t>
            </a:r>
            <a:r>
              <a:rPr lang="tr-TR" sz="2700" dirty="0" err="1"/>
              <a:t>before</a:t>
            </a:r>
            <a:r>
              <a:rPr lang="tr-TR" sz="2700" dirty="0"/>
              <a:t> </a:t>
            </a:r>
            <a:r>
              <a:rPr lang="tr-TR" sz="2700" dirty="0" err="1"/>
              <a:t>and</a:t>
            </a:r>
            <a:r>
              <a:rPr lang="tr-TR" sz="2700" dirty="0"/>
              <a:t>/</a:t>
            </a:r>
            <a:r>
              <a:rPr lang="tr-TR" sz="2700" dirty="0" err="1"/>
              <a:t>or</a:t>
            </a:r>
            <a:r>
              <a:rPr lang="tr-TR" sz="2700" dirty="0"/>
              <a:t> </a:t>
            </a:r>
            <a:r>
              <a:rPr lang="tr-TR" sz="2700" dirty="0" err="1"/>
              <a:t>right</a:t>
            </a:r>
            <a:r>
              <a:rPr lang="tr-TR" sz="2700" dirty="0"/>
              <a:t> </a:t>
            </a:r>
            <a:r>
              <a:rPr lang="tr-TR" sz="2700" dirty="0" err="1"/>
              <a:t>after</a:t>
            </a:r>
            <a:r>
              <a:rPr lang="tr-TR" sz="2700" dirty="0"/>
              <a:t> </a:t>
            </a:r>
            <a:r>
              <a:rPr lang="tr-TR" sz="2700" dirty="0" err="1"/>
              <a:t>running</a:t>
            </a:r>
            <a:r>
              <a:rPr lang="tr-TR" sz="2700" dirty="0"/>
              <a:t> </a:t>
            </a:r>
            <a:r>
              <a:rPr lang="tr-TR" sz="2700" dirty="0" err="1"/>
              <a:t>the</a:t>
            </a:r>
            <a:r>
              <a:rPr lang="tr-TR" sz="2700" dirty="0"/>
              <a:t> </a:t>
            </a:r>
            <a:r>
              <a:rPr lang="tr-TR" sz="2700" dirty="0" err="1"/>
              <a:t>sample</a:t>
            </a:r>
            <a:r>
              <a:rPr lang="tr-TR" sz="2700" dirty="0"/>
              <a:t>. </a:t>
            </a:r>
            <a:endParaRPr lang="tr-TR" sz="2700" dirty="0" smtClean="0"/>
          </a:p>
          <a:p>
            <a:pPr algn="just"/>
            <a:endParaRPr lang="tr-TR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145883"/>
            <a:ext cx="4351188" cy="268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35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 err="1"/>
              <a:t>Standard</a:t>
            </a:r>
            <a:r>
              <a:rPr lang="tr-TR" dirty="0"/>
              <a:t> </a:t>
            </a:r>
            <a:r>
              <a:rPr lang="tr-TR" dirty="0" err="1"/>
              <a:t>solutions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purchased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commercial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prepared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. 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Obviously</a:t>
            </a:r>
            <a:r>
              <a:rPr lang="tr-TR" dirty="0"/>
              <a:t>, </a:t>
            </a:r>
            <a:r>
              <a:rPr lang="tr-TR" dirty="0" err="1"/>
              <a:t>standards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prepared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extreme</a:t>
            </a:r>
            <a:r>
              <a:rPr lang="tr-TR" dirty="0"/>
              <a:t> </a:t>
            </a:r>
            <a:r>
              <a:rPr lang="tr-TR" dirty="0" err="1"/>
              <a:t>care</a:t>
            </a:r>
            <a:r>
              <a:rPr lang="tr-TR" dirty="0"/>
              <a:t> since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accuracy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analyte</a:t>
            </a:r>
            <a:r>
              <a:rPr lang="tr-TR" dirty="0"/>
              <a:t> </a:t>
            </a:r>
            <a:r>
              <a:rPr lang="tr-TR" dirty="0" err="1"/>
              <a:t>determination</a:t>
            </a:r>
            <a:r>
              <a:rPr lang="tr-TR" dirty="0"/>
              <a:t> </a:t>
            </a:r>
            <a:r>
              <a:rPr lang="tr-TR" dirty="0" err="1"/>
              <a:t>depends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accuracy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standard</a:t>
            </a:r>
            <a:r>
              <a:rPr lang="tr-TR" dirty="0"/>
              <a:t>. 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Perhaps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best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check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accuracy</a:t>
            </a:r>
            <a:r>
              <a:rPr lang="tr-TR" dirty="0"/>
              <a:t> of a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assay</a:t>
            </a:r>
            <a:r>
              <a:rPr lang="tr-TR" dirty="0"/>
              <a:t> </a:t>
            </a:r>
            <a:r>
              <a:rPr lang="tr-TR" dirty="0" err="1"/>
              <a:t>procedure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analyze</a:t>
            </a:r>
            <a:r>
              <a:rPr lang="tr-TR" dirty="0"/>
              <a:t> a </a:t>
            </a:r>
            <a:r>
              <a:rPr lang="tr-TR" dirty="0" err="1"/>
              <a:t>reference</a:t>
            </a:r>
            <a:r>
              <a:rPr lang="tr-TR" dirty="0"/>
              <a:t> </a:t>
            </a:r>
            <a:r>
              <a:rPr lang="tr-TR" dirty="0" err="1"/>
              <a:t>material</a:t>
            </a:r>
            <a:r>
              <a:rPr lang="tr-TR" dirty="0"/>
              <a:t> of </a:t>
            </a:r>
            <a:r>
              <a:rPr lang="tr-TR" dirty="0" err="1"/>
              <a:t>known</a:t>
            </a:r>
            <a:r>
              <a:rPr lang="tr-TR" dirty="0"/>
              <a:t> </a:t>
            </a:r>
            <a:r>
              <a:rPr lang="tr-TR" dirty="0" err="1"/>
              <a:t>composition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similar</a:t>
            </a:r>
            <a:r>
              <a:rPr lang="tr-TR" dirty="0"/>
              <a:t> </a:t>
            </a:r>
            <a:r>
              <a:rPr lang="tr-TR" dirty="0" err="1"/>
              <a:t>matrix</a:t>
            </a:r>
            <a:r>
              <a:rPr lang="tr-TR" dirty="0"/>
              <a:t>. </a:t>
            </a:r>
          </a:p>
          <a:p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505" y="4797152"/>
            <a:ext cx="3960440" cy="165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36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err="1"/>
              <a:t>Labware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 err="1"/>
              <a:t>Vessels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preparation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storage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clean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free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elements</a:t>
            </a:r>
            <a:r>
              <a:rPr lang="tr-TR" dirty="0"/>
              <a:t> of </a:t>
            </a:r>
            <a:r>
              <a:rPr lang="tr-TR" dirty="0" err="1"/>
              <a:t>interest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Plastic</a:t>
            </a:r>
            <a:r>
              <a:rPr lang="tr-TR" dirty="0" smtClean="0"/>
              <a:t> </a:t>
            </a:r>
            <a:r>
              <a:rPr lang="tr-TR" dirty="0" err="1"/>
              <a:t>containers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preferable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/>
              <a:t>glass</a:t>
            </a:r>
            <a:r>
              <a:rPr lang="tr-TR" dirty="0"/>
              <a:t> has a </a:t>
            </a:r>
            <a:r>
              <a:rPr lang="tr-TR" dirty="0" err="1"/>
              <a:t>greater</a:t>
            </a:r>
            <a:r>
              <a:rPr lang="tr-TR" dirty="0"/>
              <a:t> </a:t>
            </a:r>
            <a:r>
              <a:rPr lang="tr-TR" dirty="0" err="1"/>
              <a:t>tendency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adsorb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leach</a:t>
            </a:r>
            <a:r>
              <a:rPr lang="tr-TR" dirty="0"/>
              <a:t> metal </a:t>
            </a:r>
            <a:r>
              <a:rPr lang="tr-TR" dirty="0" err="1"/>
              <a:t>ions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labware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thoroughly</a:t>
            </a:r>
            <a:r>
              <a:rPr lang="tr-TR" dirty="0"/>
              <a:t> </a:t>
            </a:r>
            <a:r>
              <a:rPr lang="tr-TR" dirty="0" err="1"/>
              <a:t>washed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detergent</a:t>
            </a:r>
            <a:r>
              <a:rPr lang="tr-TR" dirty="0"/>
              <a:t>, </a:t>
            </a:r>
            <a:r>
              <a:rPr lang="tr-TR" dirty="0" err="1"/>
              <a:t>carefully</a:t>
            </a:r>
            <a:r>
              <a:rPr lang="tr-TR" dirty="0"/>
              <a:t> </a:t>
            </a:r>
            <a:r>
              <a:rPr lang="tr-TR" dirty="0" err="1"/>
              <a:t>rinsed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distilled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 smtClean="0"/>
              <a:t>deionized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/>
              <a:t>, </a:t>
            </a:r>
            <a:r>
              <a:rPr lang="tr-TR" dirty="0" err="1"/>
              <a:t>soaked</a:t>
            </a:r>
            <a:r>
              <a:rPr lang="tr-TR" dirty="0"/>
              <a:t> in an </a:t>
            </a:r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solution</a:t>
            </a:r>
            <a:r>
              <a:rPr lang="tr-TR" dirty="0"/>
              <a:t> (1 N </a:t>
            </a:r>
            <a:r>
              <a:rPr lang="tr-TR" dirty="0" err="1"/>
              <a:t>HCl</a:t>
            </a:r>
            <a:r>
              <a:rPr lang="tr-TR" dirty="0"/>
              <a:t> is </a:t>
            </a:r>
            <a:r>
              <a:rPr lang="tr-TR" dirty="0" err="1"/>
              <a:t>sufﬁcient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r>
              <a:rPr lang="tr-TR" dirty="0"/>
              <a:t>),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rinsed</a:t>
            </a:r>
            <a:r>
              <a:rPr lang="tr-TR" dirty="0"/>
              <a:t> </a:t>
            </a:r>
            <a:r>
              <a:rPr lang="tr-TR" dirty="0" err="1"/>
              <a:t>again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distilled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deionized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088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EXPERIMENTAL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1. </a:t>
            </a:r>
            <a:r>
              <a:rPr lang="tr-TR" dirty="0" err="1"/>
              <a:t>Turn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lamp</a:t>
            </a:r>
            <a:r>
              <a:rPr lang="tr-TR" dirty="0"/>
              <a:t> </a:t>
            </a:r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knob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off</a:t>
            </a:r>
            <a:r>
              <a:rPr lang="tr-TR" dirty="0"/>
              <a:t> </a:t>
            </a:r>
            <a:r>
              <a:rPr lang="tr-TR" dirty="0" err="1"/>
              <a:t>position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2. </a:t>
            </a:r>
            <a:r>
              <a:rPr lang="tr-TR" dirty="0" err="1"/>
              <a:t>Install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required</a:t>
            </a:r>
            <a:r>
              <a:rPr lang="tr-TR" dirty="0"/>
              <a:t> </a:t>
            </a:r>
            <a:r>
              <a:rPr lang="tr-TR" dirty="0" err="1"/>
              <a:t>lamp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lamp</a:t>
            </a:r>
            <a:r>
              <a:rPr lang="tr-TR" dirty="0"/>
              <a:t> </a:t>
            </a:r>
            <a:r>
              <a:rPr lang="tr-TR" dirty="0" err="1"/>
              <a:t>compartment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3. </a:t>
            </a:r>
            <a:r>
              <a:rPr lang="tr-TR" dirty="0" err="1"/>
              <a:t>Turn</a:t>
            </a:r>
            <a:r>
              <a:rPr lang="tr-TR" dirty="0"/>
              <a:t> on main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lamp</a:t>
            </a:r>
            <a:r>
              <a:rPr lang="tr-TR" dirty="0"/>
              <a:t>. Set </a:t>
            </a:r>
            <a:r>
              <a:rPr lang="tr-TR" dirty="0" err="1"/>
              <a:t>lamp</a:t>
            </a:r>
            <a:r>
              <a:rPr lang="tr-TR" dirty="0"/>
              <a:t> </a:t>
            </a:r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/>
              <a:t>shown</a:t>
            </a:r>
            <a:r>
              <a:rPr lang="tr-TR" dirty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lamp</a:t>
            </a:r>
            <a:r>
              <a:rPr lang="tr-TR" dirty="0" smtClean="0"/>
              <a:t> </a:t>
            </a:r>
            <a:r>
              <a:rPr lang="tr-TR" dirty="0" err="1"/>
              <a:t>label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4. Select </a:t>
            </a:r>
            <a:r>
              <a:rPr lang="tr-TR" dirty="0" err="1"/>
              <a:t>required</a:t>
            </a:r>
            <a:r>
              <a:rPr lang="tr-TR" dirty="0"/>
              <a:t> </a:t>
            </a:r>
            <a:r>
              <a:rPr lang="tr-TR" dirty="0" err="1"/>
              <a:t>slit</a:t>
            </a:r>
            <a:r>
              <a:rPr lang="tr-TR" dirty="0"/>
              <a:t> </a:t>
            </a:r>
            <a:r>
              <a:rPr lang="tr-TR" dirty="0" err="1"/>
              <a:t>width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wavelength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align</a:t>
            </a:r>
            <a:r>
              <a:rPr lang="tr-TR" dirty="0"/>
              <a:t> </a:t>
            </a:r>
            <a:r>
              <a:rPr lang="tr-TR" dirty="0" err="1"/>
              <a:t>light</a:t>
            </a:r>
            <a:r>
              <a:rPr lang="tr-TR" dirty="0"/>
              <a:t> </a:t>
            </a:r>
            <a:r>
              <a:rPr lang="tr-TR" dirty="0" err="1"/>
              <a:t>beam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optical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5. </a:t>
            </a:r>
            <a:r>
              <a:rPr lang="tr-TR" dirty="0" err="1"/>
              <a:t>Ignite</a:t>
            </a:r>
            <a:r>
              <a:rPr lang="tr-TR" dirty="0"/>
              <a:t> </a:t>
            </a:r>
            <a:r>
              <a:rPr lang="tr-TR" dirty="0" err="1"/>
              <a:t>ﬂame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adjust</a:t>
            </a:r>
            <a:r>
              <a:rPr lang="tr-TR" dirty="0"/>
              <a:t> </a:t>
            </a:r>
            <a:r>
              <a:rPr lang="tr-TR" dirty="0" err="1"/>
              <a:t>oxidant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ﬂow</a:t>
            </a:r>
            <a:r>
              <a:rPr lang="tr-TR" dirty="0"/>
              <a:t> </a:t>
            </a:r>
            <a:r>
              <a:rPr lang="tr-TR" dirty="0" err="1"/>
              <a:t>rates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6. </a:t>
            </a:r>
            <a:r>
              <a:rPr lang="tr-TR" dirty="0" err="1"/>
              <a:t>Aspirate</a:t>
            </a:r>
            <a:r>
              <a:rPr lang="tr-TR" dirty="0"/>
              <a:t> </a:t>
            </a:r>
            <a:r>
              <a:rPr lang="tr-TR" dirty="0" err="1"/>
              <a:t>distilled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. </a:t>
            </a:r>
            <a:r>
              <a:rPr lang="tr-TR" dirty="0" err="1"/>
              <a:t>Aspirate</a:t>
            </a:r>
            <a:r>
              <a:rPr lang="tr-TR" dirty="0"/>
              <a:t> </a:t>
            </a:r>
            <a:r>
              <a:rPr lang="tr-TR" dirty="0" err="1"/>
              <a:t>blank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zero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7. </a:t>
            </a:r>
            <a:r>
              <a:rPr lang="tr-TR" dirty="0" err="1"/>
              <a:t>Aspirate</a:t>
            </a:r>
            <a:r>
              <a:rPr lang="tr-TR" dirty="0"/>
              <a:t> </a:t>
            </a:r>
            <a:r>
              <a:rPr lang="tr-TR" dirty="0" err="1"/>
              <a:t>standards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sample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8. </a:t>
            </a:r>
            <a:r>
              <a:rPr lang="tr-TR" dirty="0" err="1"/>
              <a:t>Aspirate</a:t>
            </a:r>
            <a:r>
              <a:rPr lang="tr-TR" dirty="0"/>
              <a:t> </a:t>
            </a:r>
            <a:r>
              <a:rPr lang="tr-TR" dirty="0" err="1"/>
              <a:t>distilled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9. </a:t>
            </a:r>
            <a:r>
              <a:rPr lang="tr-TR" dirty="0" err="1"/>
              <a:t>Shut</a:t>
            </a:r>
            <a:r>
              <a:rPr lang="tr-TR" dirty="0"/>
              <a:t> </a:t>
            </a:r>
            <a:r>
              <a:rPr lang="tr-TR" dirty="0" err="1"/>
              <a:t>down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3074" name="Picture 2" descr="C:\Users\UNLU\Desktop\atomik absorpsiyon\indi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6" r="336" b="7410"/>
          <a:stretch/>
        </p:blipFill>
        <p:spPr bwMode="auto">
          <a:xfrm>
            <a:off x="6372200" y="4229068"/>
            <a:ext cx="2523356" cy="259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92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err="1"/>
              <a:t>Safety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err="1"/>
              <a:t>While</a:t>
            </a:r>
            <a:r>
              <a:rPr lang="tr-TR" dirty="0"/>
              <a:t> an AAS can be 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useful</a:t>
            </a:r>
            <a:r>
              <a:rPr lang="tr-TR" dirty="0"/>
              <a:t> </a:t>
            </a:r>
            <a:r>
              <a:rPr lang="tr-TR" dirty="0" err="1"/>
              <a:t>for</a:t>
            </a:r>
            <a:r>
              <a:rPr lang="tr-TR" dirty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analysis</a:t>
            </a:r>
            <a:r>
              <a:rPr lang="tr-TR" dirty="0"/>
              <a:t> of 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compounds</a:t>
            </a:r>
            <a:r>
              <a:rPr lang="tr-TR" dirty="0"/>
              <a:t>, it </a:t>
            </a:r>
            <a:r>
              <a:rPr lang="tr-TR" dirty="0" smtClean="0"/>
              <a:t>    can </a:t>
            </a:r>
            <a:r>
              <a:rPr lang="tr-TR" dirty="0"/>
              <a:t>be </a:t>
            </a:r>
            <a:r>
              <a:rPr lang="tr-TR" dirty="0" err="1"/>
              <a:t>potentially</a:t>
            </a:r>
            <a:r>
              <a:rPr lang="tr-TR" dirty="0"/>
              <a:t> </a:t>
            </a:r>
            <a:r>
              <a:rPr lang="tr-TR" dirty="0" err="1"/>
              <a:t>dangerous</a:t>
            </a:r>
            <a:r>
              <a:rPr lang="tr-TR" dirty="0"/>
              <a:t> as </a:t>
            </a:r>
            <a:r>
              <a:rPr lang="tr-TR" dirty="0" err="1"/>
              <a:t>well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addition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volatile</a:t>
            </a:r>
            <a:r>
              <a:rPr lang="tr-TR" dirty="0"/>
              <a:t> </a:t>
            </a:r>
            <a:r>
              <a:rPr lang="tr-TR" dirty="0" err="1"/>
              <a:t>samples</a:t>
            </a:r>
            <a:r>
              <a:rPr lang="tr-TR" dirty="0"/>
              <a:t>, 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oxygen</a:t>
            </a:r>
            <a:r>
              <a:rPr lang="tr-TR" dirty="0"/>
              <a:t> </a:t>
            </a:r>
            <a:r>
              <a:rPr lang="tr-TR" dirty="0" err="1"/>
              <a:t>combinations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igniting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flame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 can </a:t>
            </a:r>
            <a:r>
              <a:rPr lang="tr-TR" dirty="0" err="1"/>
              <a:t>pose</a:t>
            </a:r>
            <a:r>
              <a:rPr lang="tr-TR" dirty="0"/>
              <a:t> a risk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. 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commonly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fuel</a:t>
            </a:r>
            <a:r>
              <a:rPr lang="tr-TR" dirty="0"/>
              <a:t> </a:t>
            </a:r>
            <a:r>
              <a:rPr lang="tr-TR" dirty="0" err="1"/>
              <a:t>sources</a:t>
            </a:r>
            <a:r>
              <a:rPr lang="tr-TR" dirty="0"/>
              <a:t> </a:t>
            </a:r>
            <a:r>
              <a:rPr lang="tr-TR" dirty="0" err="1" smtClean="0"/>
              <a:t>are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</a:t>
            </a:r>
            <a:r>
              <a:rPr lang="tr-TR" dirty="0" err="1" smtClean="0"/>
              <a:t>air</a:t>
            </a:r>
            <a:r>
              <a:rPr lang="tr-TR" dirty="0" smtClean="0"/>
              <a:t>/</a:t>
            </a:r>
            <a:r>
              <a:rPr lang="tr-TR" dirty="0" err="1" smtClean="0"/>
              <a:t>acetylene</a:t>
            </a:r>
            <a:r>
              <a:rPr lang="tr-TR" dirty="0" smtClean="0"/>
              <a:t> </a:t>
            </a:r>
            <a:r>
              <a:rPr lang="tr-TR" dirty="0" err="1"/>
              <a:t>gas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nitrous-oxide</a:t>
            </a:r>
            <a:r>
              <a:rPr lang="tr-TR" dirty="0"/>
              <a:t>/</a:t>
            </a:r>
            <a:r>
              <a:rPr lang="tr-TR" dirty="0" err="1"/>
              <a:t>acetylene</a:t>
            </a:r>
            <a:r>
              <a:rPr lang="tr-TR" dirty="0"/>
              <a:t> </a:t>
            </a:r>
            <a:r>
              <a:rPr lang="tr-TR" dirty="0" err="1"/>
              <a:t>gas</a:t>
            </a:r>
            <a:r>
              <a:rPr lang="tr-TR" dirty="0"/>
              <a:t>. </a:t>
            </a:r>
            <a:r>
              <a:rPr lang="tr-TR" dirty="0" err="1"/>
              <a:t>Proper</a:t>
            </a:r>
            <a:r>
              <a:rPr lang="tr-TR" dirty="0"/>
              <a:t> </a:t>
            </a:r>
            <a:r>
              <a:rPr lang="tr-TR" dirty="0" err="1"/>
              <a:t>ventilation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practiced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avoid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build-up</a:t>
            </a:r>
            <a:r>
              <a:rPr lang="tr-TR" dirty="0"/>
              <a:t> of </a:t>
            </a:r>
            <a:r>
              <a:rPr lang="tr-TR" dirty="0" err="1"/>
              <a:t>potentially</a:t>
            </a:r>
            <a:r>
              <a:rPr lang="tr-TR" dirty="0"/>
              <a:t> </a:t>
            </a:r>
            <a:r>
              <a:rPr lang="tr-TR" dirty="0" err="1"/>
              <a:t>hazardous</a:t>
            </a:r>
            <a:r>
              <a:rPr lang="tr-TR" dirty="0"/>
              <a:t> </a:t>
            </a:r>
            <a:r>
              <a:rPr lang="tr-TR" dirty="0" err="1"/>
              <a:t>toxic</a:t>
            </a:r>
            <a:r>
              <a:rPr lang="tr-TR" dirty="0"/>
              <a:t> </a:t>
            </a:r>
            <a:r>
              <a:rPr lang="tr-TR" dirty="0" err="1"/>
              <a:t>fumes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pic>
        <p:nvPicPr>
          <p:cNvPr id="2050" name="Picture 2" descr="C:\Users\UNLU\Desktop\atomik absorpsiyon\ima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 bwMode="auto">
          <a:xfrm>
            <a:off x="6876256" y="116632"/>
            <a:ext cx="2057400" cy="187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77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i="1" dirty="0" err="1"/>
              <a:t>Below</a:t>
            </a:r>
            <a:r>
              <a:rPr lang="tr-TR" sz="3100" i="1" dirty="0"/>
              <a:t> </a:t>
            </a:r>
            <a:r>
              <a:rPr lang="tr-TR" sz="3100" i="1" dirty="0" err="1"/>
              <a:t>are</a:t>
            </a:r>
            <a:r>
              <a:rPr lang="tr-TR" sz="3100" i="1" dirty="0"/>
              <a:t> </a:t>
            </a:r>
            <a:r>
              <a:rPr lang="tr-TR" sz="3100" i="1" dirty="0" err="1"/>
              <a:t>some</a:t>
            </a:r>
            <a:r>
              <a:rPr lang="tr-TR" sz="3100" i="1" dirty="0"/>
              <a:t> </a:t>
            </a:r>
            <a:r>
              <a:rPr lang="tr-TR" sz="3100" i="1" dirty="0" err="1"/>
              <a:t>safety</a:t>
            </a:r>
            <a:r>
              <a:rPr lang="tr-TR" sz="3100" i="1" dirty="0"/>
              <a:t> </a:t>
            </a:r>
            <a:r>
              <a:rPr lang="tr-TR" sz="3100" i="1" dirty="0" err="1"/>
              <a:t>guidelines</a:t>
            </a:r>
            <a:r>
              <a:rPr lang="tr-TR" sz="3100" i="1" dirty="0"/>
              <a:t> </a:t>
            </a:r>
            <a:r>
              <a:rPr lang="tr-TR" sz="3100" i="1" dirty="0" err="1"/>
              <a:t>that</a:t>
            </a:r>
            <a:r>
              <a:rPr lang="tr-TR" sz="3100" i="1" dirty="0"/>
              <a:t> </a:t>
            </a:r>
            <a:r>
              <a:rPr lang="tr-TR" sz="3100" i="1" u="sng" dirty="0" err="1"/>
              <a:t>should</a:t>
            </a:r>
            <a:r>
              <a:rPr lang="tr-TR" sz="3100" i="1" u="sng" dirty="0"/>
              <a:t> be </a:t>
            </a:r>
            <a:r>
              <a:rPr lang="tr-TR" sz="3100" i="1" u="sng" dirty="0" err="1"/>
              <a:t>followed</a:t>
            </a:r>
            <a:r>
              <a:rPr lang="tr-TR" sz="3100" i="1" dirty="0"/>
              <a:t> </a:t>
            </a:r>
            <a:r>
              <a:rPr lang="tr-TR" sz="3100" i="1" dirty="0" err="1"/>
              <a:t>when</a:t>
            </a:r>
            <a:r>
              <a:rPr lang="tr-TR" sz="3100" i="1" dirty="0"/>
              <a:t> </a:t>
            </a:r>
            <a:r>
              <a:rPr lang="tr-TR" sz="3100" i="1" dirty="0" err="1"/>
              <a:t>using</a:t>
            </a:r>
            <a:r>
              <a:rPr lang="tr-TR" sz="3100" i="1" dirty="0"/>
              <a:t> AAS </a:t>
            </a:r>
            <a:r>
              <a:rPr lang="tr-TR" sz="3100" i="1" dirty="0" err="1"/>
              <a:t>instruments</a:t>
            </a:r>
            <a:r>
              <a:rPr lang="tr-TR" sz="3100" i="1" dirty="0"/>
              <a:t>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safety</a:t>
            </a:r>
            <a:r>
              <a:rPr lang="tr-TR" dirty="0"/>
              <a:t> </a:t>
            </a:r>
            <a:r>
              <a:rPr lang="tr-TR" dirty="0" err="1"/>
              <a:t>goggles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preparing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analyzing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samples</a:t>
            </a:r>
            <a:r>
              <a:rPr lang="tr-TR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tr-TR" dirty="0" err="1"/>
              <a:t>Inspect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entire</a:t>
            </a:r>
            <a:r>
              <a:rPr lang="tr-TR" dirty="0"/>
              <a:t> </a:t>
            </a:r>
            <a:r>
              <a:rPr lang="tr-TR" dirty="0" err="1"/>
              <a:t>gas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. </a:t>
            </a:r>
            <a:r>
              <a:rPr lang="tr-TR" dirty="0" err="1"/>
              <a:t>Inspect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hose</a:t>
            </a:r>
            <a:r>
              <a:rPr lang="tr-TR" dirty="0"/>
              <a:t> </a:t>
            </a:r>
            <a:r>
              <a:rPr lang="tr-TR" dirty="0" err="1"/>
              <a:t>lines</a:t>
            </a:r>
            <a:r>
              <a:rPr lang="tr-TR" dirty="0"/>
              <a:t> </a:t>
            </a:r>
            <a:r>
              <a:rPr lang="tr-TR" dirty="0" err="1"/>
              <a:t>going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AAS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gas</a:t>
            </a:r>
            <a:r>
              <a:rPr lang="tr-TR" dirty="0"/>
              <a:t> </a:t>
            </a:r>
            <a:r>
              <a:rPr lang="tr-TR" dirty="0" err="1"/>
              <a:t>cylinders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cracks</a:t>
            </a:r>
            <a:r>
              <a:rPr lang="tr-TR" dirty="0"/>
              <a:t>, </a:t>
            </a:r>
            <a:r>
              <a:rPr lang="tr-TR" dirty="0" err="1"/>
              <a:t>holes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flexibility</a:t>
            </a:r>
            <a:r>
              <a:rPr lang="tr-TR" dirty="0"/>
              <a:t>. </a:t>
            </a:r>
            <a:r>
              <a:rPr lang="tr-TR" dirty="0" err="1"/>
              <a:t>Make</a:t>
            </a:r>
            <a:r>
              <a:rPr lang="tr-TR" dirty="0"/>
              <a:t> sure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connected</a:t>
            </a:r>
            <a:r>
              <a:rPr lang="tr-TR" dirty="0"/>
              <a:t> </a:t>
            </a:r>
            <a:r>
              <a:rPr lang="tr-TR" dirty="0" err="1"/>
              <a:t>properly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 </a:t>
            </a:r>
            <a:r>
              <a:rPr lang="tr-TR" dirty="0" err="1"/>
              <a:t>look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 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anomalies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malfunctions</a:t>
            </a:r>
            <a:r>
              <a:rPr lang="tr-TR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tr-TR" dirty="0" err="1"/>
              <a:t>Inspect</a:t>
            </a:r>
            <a:r>
              <a:rPr lang="tr-TR" dirty="0"/>
              <a:t>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cords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exposed</a:t>
            </a:r>
            <a:r>
              <a:rPr lang="tr-TR" dirty="0"/>
              <a:t> </a:t>
            </a:r>
            <a:r>
              <a:rPr lang="tr-TR" dirty="0" err="1"/>
              <a:t>wires</a:t>
            </a:r>
            <a:r>
              <a:rPr lang="tr-TR" dirty="0"/>
              <a:t>, </a:t>
            </a:r>
            <a:r>
              <a:rPr lang="tr-TR" dirty="0" err="1"/>
              <a:t>cracks</a:t>
            </a:r>
            <a:r>
              <a:rPr lang="tr-TR" dirty="0"/>
              <a:t>,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damaged</a:t>
            </a:r>
            <a:r>
              <a:rPr lang="tr-TR" dirty="0"/>
              <a:t> </a:t>
            </a:r>
            <a:r>
              <a:rPr lang="tr-TR" dirty="0" err="1"/>
              <a:t>plugs</a:t>
            </a:r>
            <a:r>
              <a:rPr lang="tr-TR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tr-TR" dirty="0" err="1"/>
              <a:t>Assure</a:t>
            </a:r>
            <a:r>
              <a:rPr lang="tr-TR" dirty="0"/>
              <a:t> 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outlet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circuit</a:t>
            </a:r>
            <a:r>
              <a:rPr lang="tr-TR" dirty="0"/>
              <a:t> </a:t>
            </a:r>
            <a:r>
              <a:rPr lang="tr-TR" dirty="0" err="1"/>
              <a:t>breakers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sufficient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handle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tr-TR" dirty="0" err="1"/>
              <a:t>Inspect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entire</a:t>
            </a:r>
            <a:r>
              <a:rPr lang="tr-TR" dirty="0"/>
              <a:t> </a:t>
            </a:r>
            <a:r>
              <a:rPr lang="tr-TR" dirty="0" err="1"/>
              <a:t>burner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. </a:t>
            </a:r>
            <a:r>
              <a:rPr lang="tr-TR" dirty="0" err="1"/>
              <a:t>Look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excessive</a:t>
            </a:r>
            <a:r>
              <a:rPr lang="tr-TR" dirty="0"/>
              <a:t> </a:t>
            </a:r>
            <a:r>
              <a:rPr lang="tr-TR" dirty="0" err="1"/>
              <a:t>carbon</a:t>
            </a:r>
            <a:r>
              <a:rPr lang="tr-TR" dirty="0"/>
              <a:t> </a:t>
            </a:r>
            <a:r>
              <a:rPr lang="tr-TR" dirty="0" err="1"/>
              <a:t>build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, </a:t>
            </a:r>
            <a:r>
              <a:rPr lang="tr-TR" dirty="0" err="1"/>
              <a:t>assure</a:t>
            </a:r>
            <a:r>
              <a:rPr lang="tr-TR" dirty="0"/>
              <a:t> </a:t>
            </a:r>
            <a:r>
              <a:rPr lang="tr-TR" dirty="0" err="1"/>
              <a:t>proper</a:t>
            </a:r>
            <a:r>
              <a:rPr lang="tr-TR" dirty="0"/>
              <a:t> </a:t>
            </a:r>
            <a:r>
              <a:rPr lang="tr-TR" dirty="0" err="1"/>
              <a:t>ventilation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pressure</a:t>
            </a:r>
            <a:r>
              <a:rPr lang="tr-TR" dirty="0"/>
              <a:t>. </a:t>
            </a:r>
            <a:r>
              <a:rPr lang="tr-TR" dirty="0" err="1"/>
              <a:t>Inspect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igniter</a:t>
            </a:r>
            <a:r>
              <a:rPr lang="tr-TR" dirty="0"/>
              <a:t> as </a:t>
            </a:r>
            <a:r>
              <a:rPr lang="tr-TR" dirty="0" err="1"/>
              <a:t>well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drain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 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hoses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run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endParaRPr lang="tr-TR" dirty="0" smtClean="0"/>
          </a:p>
          <a:p>
            <a:pPr marL="0" lvl="0" indent="0" algn="just">
              <a:buNone/>
            </a:pPr>
            <a:r>
              <a:rPr lang="tr-TR" dirty="0" smtClean="0"/>
              <a:t>      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burner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overflow</a:t>
            </a:r>
            <a:r>
              <a:rPr lang="tr-TR" dirty="0"/>
              <a:t> </a:t>
            </a:r>
            <a:r>
              <a:rPr lang="tr-TR" dirty="0" err="1"/>
              <a:t>bottle</a:t>
            </a:r>
            <a:r>
              <a:rPr lang="tr-TR" dirty="0"/>
              <a:t>. 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overflow</a:t>
            </a:r>
            <a:r>
              <a:rPr lang="tr-TR" dirty="0"/>
              <a:t> </a:t>
            </a:r>
            <a:endParaRPr lang="tr-TR" dirty="0" smtClean="0"/>
          </a:p>
          <a:p>
            <a:pPr marL="0" lvl="0" indent="0" algn="just">
              <a:buNone/>
            </a:pPr>
            <a:r>
              <a:rPr lang="tr-TR" dirty="0" smtClean="0"/>
              <a:t>        </a:t>
            </a:r>
            <a:r>
              <a:rPr lang="tr-TR" dirty="0" err="1" smtClean="0"/>
              <a:t>bottle</a:t>
            </a:r>
            <a:r>
              <a:rPr lang="tr-TR" dirty="0" smtClean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emptied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prevent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endParaRPr lang="tr-TR" dirty="0" smtClean="0"/>
          </a:p>
          <a:p>
            <a:pPr marL="0" lvl="0" indent="0" algn="just">
              <a:buNone/>
            </a:pPr>
            <a:r>
              <a:rPr lang="tr-TR" dirty="0" smtClean="0"/>
              <a:t>        </a:t>
            </a:r>
            <a:r>
              <a:rPr lang="tr-TR" dirty="0" err="1" smtClean="0"/>
              <a:t>organic</a:t>
            </a:r>
            <a:r>
              <a:rPr lang="tr-TR" dirty="0" smtClean="0"/>
              <a:t> </a:t>
            </a:r>
            <a:r>
              <a:rPr lang="tr-TR" dirty="0" err="1"/>
              <a:t>solvents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making</a:t>
            </a:r>
            <a:r>
              <a:rPr lang="tr-TR" dirty="0"/>
              <a:t> </a:t>
            </a:r>
            <a:r>
              <a:rPr lang="tr-TR" dirty="0" err="1"/>
              <a:t>contact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endParaRPr lang="tr-TR" dirty="0" smtClean="0"/>
          </a:p>
          <a:p>
            <a:pPr marL="0" lvl="0" indent="0" algn="just">
              <a:buNone/>
            </a:pPr>
            <a:r>
              <a:rPr lang="tr-TR" dirty="0" smtClean="0"/>
              <a:t>        </a:t>
            </a:r>
            <a:r>
              <a:rPr lang="tr-TR" dirty="0" err="1" smtClean="0"/>
              <a:t>sensors</a:t>
            </a:r>
            <a:r>
              <a:rPr lang="tr-TR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pic>
        <p:nvPicPr>
          <p:cNvPr id="4" name="Resim 3" descr="https://blogs.maryville.edu/aas/wp-content/uploads/sites/1601/2013/05/PPE-Slipsafe-Floor-Safety-Sign-SF-0228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03665"/>
            <a:ext cx="2016224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450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639</Words>
  <Application>Microsoft Office PowerPoint</Application>
  <PresentationFormat>Ekran Gösterisi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Atomic Absorption Spectroscopy</vt:lpstr>
      <vt:lpstr>Atomic Absorption Spectroscopy (AAS) </vt:lpstr>
      <vt:lpstr>Instrumentation for AAS </vt:lpstr>
      <vt:lpstr>Calibration / Standards </vt:lpstr>
      <vt:lpstr>PowerPoint Sunusu</vt:lpstr>
      <vt:lpstr>Labware</vt:lpstr>
      <vt:lpstr>EXPERIMENTAL </vt:lpstr>
      <vt:lpstr>Safety </vt:lpstr>
      <vt:lpstr>Below are some safety guidelines that should be followed when using AAS instruments: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Absorption Spectroscopy</dc:title>
  <dc:creator>UNLU</dc:creator>
  <cp:lastModifiedBy>UNLU</cp:lastModifiedBy>
  <cp:revision>6</cp:revision>
  <dcterms:created xsi:type="dcterms:W3CDTF">2020-02-04T11:12:29Z</dcterms:created>
  <dcterms:modified xsi:type="dcterms:W3CDTF">2020-02-05T11:09:13Z</dcterms:modified>
</cp:coreProperties>
</file>