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7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6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240C"/>
    <a:srgbClr val="942B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2430" y="-12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F8B4-4999-4B04-A4E2-87B0B47A10C3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D864ED7-C02C-443E-9A77-B2A03495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32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F8B4-4999-4B04-A4E2-87B0B47A10C3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864ED7-C02C-443E-9A77-B2A03495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67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F8B4-4999-4B04-A4E2-87B0B47A10C3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864ED7-C02C-443E-9A77-B2A03495B26B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3199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F8B4-4999-4B04-A4E2-87B0B47A10C3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864ED7-C02C-443E-9A77-B2A03495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134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F8B4-4999-4B04-A4E2-87B0B47A10C3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864ED7-C02C-443E-9A77-B2A03495B26B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9495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F8B4-4999-4B04-A4E2-87B0B47A10C3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864ED7-C02C-443E-9A77-B2A03495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848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F8B4-4999-4B04-A4E2-87B0B47A10C3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4ED7-C02C-443E-9A77-B2A03495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010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F8B4-4999-4B04-A4E2-87B0B47A10C3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4ED7-C02C-443E-9A77-B2A03495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026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F8B4-4999-4B04-A4E2-87B0B47A10C3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4ED7-C02C-443E-9A77-B2A03495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12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F8B4-4999-4B04-A4E2-87B0B47A10C3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864ED7-C02C-443E-9A77-B2A03495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707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F8B4-4999-4B04-A4E2-87B0B47A10C3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D864ED7-C02C-443E-9A77-B2A03495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866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F8B4-4999-4B04-A4E2-87B0B47A10C3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D864ED7-C02C-443E-9A77-B2A03495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5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F8B4-4999-4B04-A4E2-87B0B47A10C3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4ED7-C02C-443E-9A77-B2A03495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765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F8B4-4999-4B04-A4E2-87B0B47A10C3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4ED7-C02C-443E-9A77-B2A03495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213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F8B4-4999-4B04-A4E2-87B0B47A10C3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4ED7-C02C-443E-9A77-B2A03495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34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F8B4-4999-4B04-A4E2-87B0B47A10C3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864ED7-C02C-443E-9A77-B2A03495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66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1F8B4-4999-4B04-A4E2-87B0B47A10C3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D864ED7-C02C-443E-9A77-B2A03495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49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  <p:sldLayoutId id="2147484289" r:id="rId12"/>
    <p:sldLayoutId id="2147484290" r:id="rId13"/>
    <p:sldLayoutId id="2147484291" r:id="rId14"/>
    <p:sldLayoutId id="2147484292" r:id="rId15"/>
    <p:sldLayoutId id="21474842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92253" y="5645811"/>
            <a:ext cx="9144000" cy="609349"/>
          </a:xfrm>
        </p:spPr>
        <p:txBody>
          <a:bodyPr>
            <a:noAutofit/>
          </a:bodyPr>
          <a:lstStyle/>
          <a:p>
            <a:pPr algn="ctr"/>
            <a:r>
              <a:rPr lang="tr-TR" sz="5400" b="1" dirty="0" smtClean="0">
                <a:solidFill>
                  <a:schemeClr val="accent5">
                    <a:lumMod val="75000"/>
                  </a:schemeClr>
                </a:solidFill>
              </a:rPr>
              <a:t>GC-FID</a:t>
            </a:r>
            <a:endParaRPr lang="en-GB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101" y="1003229"/>
            <a:ext cx="7879299" cy="454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0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42" b="14477"/>
          <a:stretch/>
        </p:blipFill>
        <p:spPr>
          <a:xfrm>
            <a:off x="1804495" y="320237"/>
            <a:ext cx="3918388" cy="232837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99545" y="731382"/>
            <a:ext cx="717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14.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6046119" y="320237"/>
            <a:ext cx="584108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After the experiment is </a:t>
            </a:r>
            <a:r>
              <a:rPr lang="tr-TR" b="1" dirty="0" smtClean="0"/>
              <a:t>finished</a:t>
            </a:r>
            <a:r>
              <a:rPr lang="en-US" b="1" dirty="0" smtClean="0"/>
              <a:t>, </a:t>
            </a:r>
            <a:r>
              <a:rPr lang="tr-TR" b="1" dirty="0" err="1" smtClean="0"/>
              <a:t>select</a:t>
            </a:r>
            <a:r>
              <a:rPr lang="tr-TR" b="1" dirty="0" smtClean="0"/>
              <a:t> </a:t>
            </a:r>
            <a:r>
              <a:rPr lang="en-US" b="1" dirty="0" smtClean="0"/>
              <a:t>the closing method</a:t>
            </a:r>
            <a:r>
              <a:rPr lang="tr-TR" b="1" dirty="0" smtClean="0"/>
              <a:t>,</a:t>
            </a:r>
            <a:r>
              <a:rPr lang="en-US" b="1" dirty="0" smtClean="0"/>
              <a:t> </a:t>
            </a:r>
            <a:r>
              <a:rPr lang="tr-TR" b="1" dirty="0" err="1" smtClean="0"/>
              <a:t>wait</a:t>
            </a:r>
            <a:r>
              <a:rPr lang="tr-TR" b="1" dirty="0" smtClean="0"/>
              <a:t> </a:t>
            </a:r>
            <a:r>
              <a:rPr lang="en-US" b="1" dirty="0" smtClean="0"/>
              <a:t>until the method ends and </a:t>
            </a:r>
            <a:r>
              <a:rPr lang="tr-TR" b="1" dirty="0" err="1" smtClean="0"/>
              <a:t>close</a:t>
            </a:r>
            <a:r>
              <a:rPr lang="tr-TR" b="1" dirty="0" smtClean="0"/>
              <a:t> </a:t>
            </a:r>
            <a:r>
              <a:rPr lang="en-US" b="1" dirty="0" smtClean="0"/>
              <a:t>the program.</a:t>
            </a:r>
            <a:r>
              <a:rPr lang="tr-TR" b="1" dirty="0" smtClean="0"/>
              <a:t> (Deney bittikten sonra kapama metodu seçilir, metot bitene kadar beklenir ve program kapatılır.)</a:t>
            </a:r>
            <a:endParaRPr lang="en-GB" b="1" dirty="0"/>
          </a:p>
        </p:txBody>
      </p:sp>
      <p:sp>
        <p:nvSpPr>
          <p:cNvPr id="9" name="Dikdörtgen 8"/>
          <p:cNvSpPr/>
          <p:nvPr/>
        </p:nvSpPr>
        <p:spPr>
          <a:xfrm>
            <a:off x="6046119" y="3032799"/>
            <a:ext cx="55031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Then, the computer, </a:t>
            </a:r>
            <a:r>
              <a:rPr lang="tr-TR" b="1" dirty="0" smtClean="0"/>
              <a:t>GC </a:t>
            </a:r>
            <a:r>
              <a:rPr lang="tr-TR" b="1" dirty="0" err="1" smtClean="0"/>
              <a:t>equipment</a:t>
            </a:r>
            <a:r>
              <a:rPr lang="en-US" b="1" dirty="0" smtClean="0"/>
              <a:t> and tubes are closed and the experiment is ended.</a:t>
            </a:r>
            <a:r>
              <a:rPr lang="tr-TR" b="1" dirty="0" smtClean="0"/>
              <a:t> (Daha sonra bilgisayar, cihaz ve tüpler kapatılarak deney sonlandırılır.)</a:t>
            </a:r>
            <a:endParaRPr lang="en-GB" b="1" dirty="0"/>
          </a:p>
        </p:txBody>
      </p:sp>
      <p:sp>
        <p:nvSpPr>
          <p:cNvPr id="10" name="Beşgen 9"/>
          <p:cNvSpPr/>
          <p:nvPr/>
        </p:nvSpPr>
        <p:spPr>
          <a:xfrm>
            <a:off x="0" y="3419780"/>
            <a:ext cx="1534245" cy="490182"/>
          </a:xfrm>
          <a:prstGeom prst="homePlat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15.</a:t>
            </a:r>
            <a:endParaRPr lang="en-GB" sz="2400" b="1" dirty="0">
              <a:solidFill>
                <a:schemeClr val="bg1"/>
              </a:solidFill>
            </a:endParaRPr>
          </a:p>
        </p:txBody>
      </p:sp>
      <p:grpSp>
        <p:nvGrpSpPr>
          <p:cNvPr id="17" name="Grup 16"/>
          <p:cNvGrpSpPr/>
          <p:nvPr/>
        </p:nvGrpSpPr>
        <p:grpSpPr>
          <a:xfrm>
            <a:off x="1804495" y="3032799"/>
            <a:ext cx="3405791" cy="1915757"/>
            <a:chOff x="1017256" y="3027199"/>
            <a:chExt cx="3405791" cy="1915757"/>
          </a:xfrm>
        </p:grpSpPr>
        <p:pic>
          <p:nvPicPr>
            <p:cNvPr id="11" name="İçerik Yer Tutucusu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256" y="3027199"/>
              <a:ext cx="3405791" cy="1915757"/>
            </a:xfrm>
            <a:prstGeom prst="rect">
              <a:avLst/>
            </a:prstGeom>
          </p:spPr>
        </p:pic>
        <p:sp>
          <p:nvSpPr>
            <p:cNvPr id="12" name="Aşağı Ok 11"/>
            <p:cNvSpPr/>
            <p:nvPr/>
          </p:nvSpPr>
          <p:spPr>
            <a:xfrm>
              <a:off x="2662489" y="3745819"/>
              <a:ext cx="177420" cy="3693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Aşağı Ok 12"/>
            <p:cNvSpPr/>
            <p:nvPr/>
          </p:nvSpPr>
          <p:spPr>
            <a:xfrm>
              <a:off x="3454058" y="3376487"/>
              <a:ext cx="177420" cy="3693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Aşağı Ok 13"/>
            <p:cNvSpPr/>
            <p:nvPr/>
          </p:nvSpPr>
          <p:spPr>
            <a:xfrm>
              <a:off x="4059110" y="3637108"/>
              <a:ext cx="177420" cy="3693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up 17"/>
          <p:cNvGrpSpPr/>
          <p:nvPr/>
        </p:nvGrpSpPr>
        <p:grpSpPr>
          <a:xfrm>
            <a:off x="5722883" y="4787125"/>
            <a:ext cx="2416253" cy="1951826"/>
            <a:chOff x="8100819" y="4787125"/>
            <a:chExt cx="2416253" cy="1951826"/>
          </a:xfrm>
        </p:grpSpPr>
        <p:pic>
          <p:nvPicPr>
            <p:cNvPr id="15" name="Resim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80" r="30266" b="45783"/>
            <a:stretch/>
          </p:blipFill>
          <p:spPr>
            <a:xfrm>
              <a:off x="8100819" y="4787125"/>
              <a:ext cx="2416253" cy="1951826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9063285" y="6275159"/>
              <a:ext cx="491320" cy="31359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Yukarı Bükülü Ok 18"/>
          <p:cNvSpPr/>
          <p:nvPr/>
        </p:nvSpPr>
        <p:spPr>
          <a:xfrm rot="5400000">
            <a:off x="4175496" y="4380448"/>
            <a:ext cx="569370" cy="2020906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05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74" y="243595"/>
            <a:ext cx="3405791" cy="1915757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999" y="3629996"/>
            <a:ext cx="4334549" cy="243818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1"/>
          <a:stretch/>
        </p:blipFill>
        <p:spPr>
          <a:xfrm rot="5400000">
            <a:off x="1612519" y="3255451"/>
            <a:ext cx="2097586" cy="1705052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5322626" y="1016807"/>
            <a:ext cx="5713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b="1" dirty="0" smtClean="0"/>
              <a:t>Open </a:t>
            </a:r>
            <a:r>
              <a:rPr lang="tr-TR" sz="2000" b="1" dirty="0" err="1" smtClean="0"/>
              <a:t>all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the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tubes</a:t>
            </a:r>
            <a:r>
              <a:rPr lang="tr-TR" sz="2000" b="1" dirty="0" smtClean="0"/>
              <a:t>. (Bütün tüpler açılır.)</a:t>
            </a:r>
            <a:endParaRPr lang="en-GB" sz="2000" b="1" dirty="0"/>
          </a:p>
        </p:txBody>
      </p:sp>
      <p:sp>
        <p:nvSpPr>
          <p:cNvPr id="9" name="Aşağı Ok 8"/>
          <p:cNvSpPr/>
          <p:nvPr/>
        </p:nvSpPr>
        <p:spPr>
          <a:xfrm>
            <a:off x="3316407" y="962215"/>
            <a:ext cx="177420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şağı Ok 9"/>
          <p:cNvSpPr/>
          <p:nvPr/>
        </p:nvSpPr>
        <p:spPr>
          <a:xfrm>
            <a:off x="4107976" y="592883"/>
            <a:ext cx="177420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şağı Ok 10"/>
          <p:cNvSpPr/>
          <p:nvPr/>
        </p:nvSpPr>
        <p:spPr>
          <a:xfrm>
            <a:off x="4713028" y="853504"/>
            <a:ext cx="177420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Metin kutusu 12"/>
          <p:cNvSpPr txBox="1"/>
          <p:nvPr/>
        </p:nvSpPr>
        <p:spPr>
          <a:xfrm>
            <a:off x="1292776" y="6191358"/>
            <a:ext cx="10547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b="1" dirty="0" err="1" smtClean="0"/>
              <a:t>Turn</a:t>
            </a:r>
            <a:r>
              <a:rPr lang="tr-TR" sz="2000" b="1" dirty="0" smtClean="0"/>
              <a:t> on </a:t>
            </a:r>
            <a:r>
              <a:rPr lang="tr-TR" sz="2000" b="1" dirty="0" err="1" smtClean="0"/>
              <a:t>the</a:t>
            </a:r>
            <a:r>
              <a:rPr lang="tr-TR" sz="2000" b="1" dirty="0" smtClean="0"/>
              <a:t> GC </a:t>
            </a:r>
            <a:r>
              <a:rPr lang="tr-TR" sz="2000" b="1" dirty="0" err="1" smtClean="0"/>
              <a:t>equipment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and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the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computer</a:t>
            </a:r>
            <a:r>
              <a:rPr lang="tr-TR" sz="2000" b="1" dirty="0" smtClean="0"/>
              <a:t>. (GC cihazı ve bilgisayar açılır.)</a:t>
            </a:r>
            <a:endParaRPr lang="en-GB" sz="2000" b="1" dirty="0"/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0" r="30266" b="45783"/>
          <a:stretch/>
        </p:blipFill>
        <p:spPr>
          <a:xfrm>
            <a:off x="8768386" y="2565109"/>
            <a:ext cx="2416253" cy="1951826"/>
          </a:xfrm>
          <a:prstGeom prst="rect">
            <a:avLst/>
          </a:prstGeom>
        </p:spPr>
      </p:pic>
      <p:cxnSp>
        <p:nvCxnSpPr>
          <p:cNvPr id="20" name="Düz Ok Bağlayıcısı 19"/>
          <p:cNvCxnSpPr/>
          <p:nvPr/>
        </p:nvCxnSpPr>
        <p:spPr>
          <a:xfrm flipV="1">
            <a:off x="6387152" y="4258101"/>
            <a:ext cx="3330054" cy="147395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Düz Ok Bağlayıcısı 21"/>
          <p:cNvCxnSpPr/>
          <p:nvPr/>
        </p:nvCxnSpPr>
        <p:spPr>
          <a:xfrm flipH="1" flipV="1">
            <a:off x="2715904" y="3629996"/>
            <a:ext cx="3138986" cy="110577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306472" y="3275462"/>
            <a:ext cx="491320" cy="3135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9717204" y="4039737"/>
            <a:ext cx="491320" cy="3135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Metin kutusu 24"/>
          <p:cNvSpPr txBox="1"/>
          <p:nvPr/>
        </p:nvSpPr>
        <p:spPr>
          <a:xfrm>
            <a:off x="496506" y="731382"/>
            <a:ext cx="52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1.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6" name="Beşgen 25"/>
          <p:cNvSpPr/>
          <p:nvPr/>
        </p:nvSpPr>
        <p:spPr>
          <a:xfrm>
            <a:off x="0" y="3894084"/>
            <a:ext cx="1534245" cy="490182"/>
          </a:xfrm>
          <a:prstGeom prst="homePlat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2.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30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7405" y="1198127"/>
            <a:ext cx="3735911" cy="2255098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8"/>
          <a:stretch/>
        </p:blipFill>
        <p:spPr>
          <a:xfrm rot="5400000">
            <a:off x="8085847" y="1284595"/>
            <a:ext cx="3780000" cy="212625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2"/>
          <a:stretch/>
        </p:blipFill>
        <p:spPr>
          <a:xfrm rot="5400000">
            <a:off x="4674928" y="1160426"/>
            <a:ext cx="3752879" cy="2347469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496506" y="731382"/>
            <a:ext cx="52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3.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017256" y="4602552"/>
            <a:ext cx="10570399" cy="1417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000" b="1" dirty="0" smtClean="0"/>
              <a:t>C</a:t>
            </a:r>
            <a:r>
              <a:rPr lang="en-US" sz="2000" b="1" dirty="0" smtClean="0"/>
              <a:t>heck whether there is washing solvent</a:t>
            </a:r>
            <a:r>
              <a:rPr lang="tr-TR" sz="2000" b="1" dirty="0" smtClean="0"/>
              <a:t> (</a:t>
            </a:r>
            <a:r>
              <a:rPr lang="tr-TR" sz="2000" b="1" dirty="0" err="1" smtClean="0"/>
              <a:t>hexane</a:t>
            </a:r>
            <a:r>
              <a:rPr lang="tr-TR" sz="2000" b="1" dirty="0" smtClean="0"/>
              <a:t>)</a:t>
            </a:r>
            <a:r>
              <a:rPr lang="en-US" sz="2000" b="1" dirty="0" smtClean="0"/>
              <a:t> in the vials </a:t>
            </a:r>
            <a:r>
              <a:rPr lang="tr-TR" sz="2000" b="1" dirty="0" smtClean="0"/>
              <a:t>(</a:t>
            </a:r>
            <a:r>
              <a:rPr lang="tr-TR" sz="2000" b="1" dirty="0" err="1" smtClean="0"/>
              <a:t>vials</a:t>
            </a:r>
            <a:r>
              <a:rPr lang="tr-TR" sz="2000" b="1" dirty="0" smtClean="0"/>
              <a:t> in A1 </a:t>
            </a:r>
            <a:r>
              <a:rPr lang="tr-TR" sz="2000" b="1" dirty="0" err="1" smtClean="0"/>
              <a:t>and</a:t>
            </a:r>
            <a:r>
              <a:rPr lang="tr-TR" sz="2000" b="1" dirty="0" smtClean="0"/>
              <a:t> B1) </a:t>
            </a:r>
            <a:r>
              <a:rPr lang="en-US" sz="2000" b="1" dirty="0" smtClean="0"/>
              <a:t>that wash the </a:t>
            </a:r>
            <a:r>
              <a:rPr lang="tr-TR" sz="2000" b="1" dirty="0" err="1" smtClean="0"/>
              <a:t>autosampler</a:t>
            </a:r>
            <a:r>
              <a:rPr lang="tr-TR" sz="2000" b="1" dirty="0" smtClean="0"/>
              <a:t> </a:t>
            </a:r>
            <a:r>
              <a:rPr lang="en-US" sz="2000" b="1" dirty="0" smtClean="0"/>
              <a:t>syringe.</a:t>
            </a:r>
            <a:r>
              <a:rPr lang="tr-TR" sz="2000" b="1" dirty="0" smtClean="0"/>
              <a:t> (Şırıngayı yıkayan </a:t>
            </a:r>
            <a:r>
              <a:rPr lang="tr-TR" sz="2000" b="1" dirty="0" err="1" smtClean="0"/>
              <a:t>viallerde</a:t>
            </a:r>
            <a:r>
              <a:rPr lang="tr-TR" sz="2000" b="1" dirty="0" smtClean="0"/>
              <a:t> (A1 ve B1'deki </a:t>
            </a:r>
            <a:r>
              <a:rPr lang="tr-TR" sz="2000" b="1" dirty="0" err="1" smtClean="0"/>
              <a:t>viallerde</a:t>
            </a:r>
            <a:r>
              <a:rPr lang="tr-TR" sz="2000" b="1" dirty="0" smtClean="0"/>
              <a:t>) yıkama </a:t>
            </a:r>
            <a:r>
              <a:rPr lang="tr-TR" sz="2000" b="1" dirty="0" err="1" smtClean="0"/>
              <a:t>solventi</a:t>
            </a:r>
            <a:r>
              <a:rPr lang="tr-TR" sz="2000" b="1" dirty="0" smtClean="0"/>
              <a:t> (</a:t>
            </a:r>
            <a:r>
              <a:rPr lang="tr-TR" sz="2000" b="1" dirty="0" err="1" smtClean="0"/>
              <a:t>hekzan</a:t>
            </a:r>
            <a:r>
              <a:rPr lang="tr-TR" sz="2000" b="1" dirty="0" smtClean="0"/>
              <a:t>) olup olmadığı kontrol edilir.)</a:t>
            </a:r>
            <a:endParaRPr lang="en-GB" sz="2000" b="1" dirty="0"/>
          </a:p>
        </p:txBody>
      </p:sp>
      <p:sp>
        <p:nvSpPr>
          <p:cNvPr id="9" name="Oval 8"/>
          <p:cNvSpPr/>
          <p:nvPr/>
        </p:nvSpPr>
        <p:spPr>
          <a:xfrm>
            <a:off x="6305707" y="1921027"/>
            <a:ext cx="491320" cy="3135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9805652" y="1961200"/>
            <a:ext cx="491320" cy="3135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93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5" t="16865" r="19139" b="20523"/>
          <a:stretch/>
        </p:blipFill>
        <p:spPr>
          <a:xfrm>
            <a:off x="1623848" y="276337"/>
            <a:ext cx="2901735" cy="1411656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02"/>
          <a:stretch/>
        </p:blipFill>
        <p:spPr>
          <a:xfrm rot="5400000">
            <a:off x="1317266" y="2801827"/>
            <a:ext cx="2877544" cy="218149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40"/>
          <a:stretch/>
        </p:blipFill>
        <p:spPr>
          <a:xfrm>
            <a:off x="5880537" y="4053247"/>
            <a:ext cx="4051738" cy="2556197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496506" y="731382"/>
            <a:ext cx="52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4.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4826245" y="270169"/>
            <a:ext cx="7398221" cy="1417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dirty="0" err="1" smtClean="0"/>
              <a:t>Turn</a:t>
            </a:r>
            <a:r>
              <a:rPr lang="tr-TR" sz="2000" b="1" dirty="0" smtClean="0"/>
              <a:t> on </a:t>
            </a:r>
            <a:r>
              <a:rPr lang="tr-TR" sz="2000" b="1" dirty="0" err="1" smtClean="0"/>
              <a:t>the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computer</a:t>
            </a:r>
            <a:r>
              <a:rPr lang="tr-TR" sz="2000" b="1" dirty="0" smtClean="0"/>
              <a:t> </a:t>
            </a:r>
            <a:r>
              <a:rPr lang="en-US" sz="2000" b="1" dirty="0" smtClean="0"/>
              <a:t>by entering the password. (password: 1234)</a:t>
            </a:r>
            <a:r>
              <a:rPr lang="tr-TR" sz="2000" b="1" dirty="0" smtClean="0"/>
              <a:t> (Bilgisayar şifresi girilerek açılır. (şifre: 1234))</a:t>
            </a:r>
            <a:endParaRPr lang="en-GB" sz="2000" b="1" dirty="0"/>
          </a:p>
        </p:txBody>
      </p:sp>
      <p:sp>
        <p:nvSpPr>
          <p:cNvPr id="10" name="Oval 9"/>
          <p:cNvSpPr/>
          <p:nvPr/>
        </p:nvSpPr>
        <p:spPr>
          <a:xfrm>
            <a:off x="2829054" y="1177281"/>
            <a:ext cx="1017731" cy="24161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Düz Ok Bağlayıcısı 11"/>
          <p:cNvCxnSpPr/>
          <p:nvPr/>
        </p:nvCxnSpPr>
        <p:spPr>
          <a:xfrm flipV="1">
            <a:off x="3846785" y="1042145"/>
            <a:ext cx="979460" cy="21396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eşgen 12"/>
          <p:cNvSpPr/>
          <p:nvPr/>
        </p:nvSpPr>
        <p:spPr>
          <a:xfrm>
            <a:off x="0" y="3358052"/>
            <a:ext cx="1534245" cy="490182"/>
          </a:xfrm>
          <a:prstGeom prst="homePlat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5.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4242800" y="2555413"/>
            <a:ext cx="7949199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The program is opened by clicking on Instrument</a:t>
            </a:r>
            <a:r>
              <a:rPr lang="tr-TR" sz="2000" b="1" dirty="0" smtClean="0"/>
              <a:t> </a:t>
            </a:r>
            <a:r>
              <a:rPr lang="en-US" sz="2000" b="1" dirty="0" smtClean="0"/>
              <a:t>1 online.</a:t>
            </a:r>
            <a:r>
              <a:rPr lang="tr-TR" sz="2000" b="1" dirty="0" smtClean="0"/>
              <a:t> (</a:t>
            </a:r>
            <a:r>
              <a:rPr lang="tr-TR" sz="2000" b="1" dirty="0" err="1" smtClean="0"/>
              <a:t>Instrument</a:t>
            </a:r>
            <a:r>
              <a:rPr lang="tr-TR" sz="2000" b="1" dirty="0" smtClean="0"/>
              <a:t> 1 online üzerine tıklanarak program açılır.)</a:t>
            </a:r>
            <a:endParaRPr lang="en-GB" sz="2000" b="1" dirty="0"/>
          </a:p>
        </p:txBody>
      </p:sp>
      <p:sp>
        <p:nvSpPr>
          <p:cNvPr id="15" name="Oval 14"/>
          <p:cNvSpPr/>
          <p:nvPr/>
        </p:nvSpPr>
        <p:spPr>
          <a:xfrm>
            <a:off x="2056984" y="3624144"/>
            <a:ext cx="1017731" cy="56948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şağı Ok 15"/>
          <p:cNvSpPr/>
          <p:nvPr/>
        </p:nvSpPr>
        <p:spPr>
          <a:xfrm>
            <a:off x="7803931" y="3592612"/>
            <a:ext cx="268014" cy="4291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94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604" y="342012"/>
            <a:ext cx="4128638" cy="2322359"/>
          </a:xfr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0" r="22252"/>
          <a:stretch/>
        </p:blipFill>
        <p:spPr>
          <a:xfrm>
            <a:off x="1704604" y="3352891"/>
            <a:ext cx="3972910" cy="2506717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496506" y="731382"/>
            <a:ext cx="52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6.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5980386" y="546716"/>
            <a:ext cx="6096000" cy="8697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The appropriate method is selected from the tab shown.</a:t>
            </a:r>
            <a:r>
              <a:rPr lang="tr-TR" b="1" dirty="0" smtClean="0"/>
              <a:t> (Gösterilen sekmeden uygun metot seçilir.)</a:t>
            </a:r>
            <a:endParaRPr lang="en-GB" b="1" dirty="0"/>
          </a:p>
        </p:txBody>
      </p:sp>
      <p:sp>
        <p:nvSpPr>
          <p:cNvPr id="9" name="Dikdörtgen 8"/>
          <p:cNvSpPr/>
          <p:nvPr/>
        </p:nvSpPr>
        <p:spPr>
          <a:xfrm>
            <a:off x="5980386" y="4098418"/>
            <a:ext cx="6096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Or a new method is written using the GC Instrument diagram.</a:t>
            </a:r>
            <a:r>
              <a:rPr lang="tr-TR" b="1" dirty="0" smtClean="0"/>
              <a:t> (Ya da GC </a:t>
            </a:r>
            <a:r>
              <a:rPr lang="tr-TR" b="1" dirty="0" err="1" smtClean="0"/>
              <a:t>Instrument</a:t>
            </a:r>
            <a:r>
              <a:rPr lang="tr-TR" b="1" dirty="0" smtClean="0"/>
              <a:t> </a:t>
            </a:r>
            <a:r>
              <a:rPr lang="tr-TR" b="1" dirty="0" err="1" smtClean="0"/>
              <a:t>Diagram</a:t>
            </a:r>
            <a:r>
              <a:rPr lang="tr-TR" b="1" dirty="0" smtClean="0"/>
              <a:t> kullanılarak yeni metot yazılır.)</a:t>
            </a:r>
            <a:endParaRPr lang="en-GB" b="1" dirty="0"/>
          </a:p>
        </p:txBody>
      </p:sp>
      <p:sp>
        <p:nvSpPr>
          <p:cNvPr id="10" name="Beşgen 9"/>
          <p:cNvSpPr/>
          <p:nvPr/>
        </p:nvSpPr>
        <p:spPr>
          <a:xfrm>
            <a:off x="0" y="4288222"/>
            <a:ext cx="1534245" cy="490182"/>
          </a:xfrm>
          <a:prstGeom prst="homePlat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7.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2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68" b="27522"/>
          <a:stretch/>
        </p:blipFill>
        <p:spPr>
          <a:xfrm>
            <a:off x="1636394" y="2413545"/>
            <a:ext cx="3440103" cy="2108992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7" t="3475" r="3080" b="18171"/>
          <a:stretch/>
        </p:blipFill>
        <p:spPr>
          <a:xfrm>
            <a:off x="1757532" y="4887308"/>
            <a:ext cx="3531476" cy="1876096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496506" y="731382"/>
            <a:ext cx="52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8.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6394" y="65417"/>
            <a:ext cx="3440103" cy="217186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050216" y="446641"/>
            <a:ext cx="828106" cy="45199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ikdörtgen 10"/>
          <p:cNvSpPr/>
          <p:nvPr/>
        </p:nvSpPr>
        <p:spPr>
          <a:xfrm>
            <a:off x="5076497" y="164806"/>
            <a:ext cx="6999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In the GC Instrument diagram, click on the oven tab</a:t>
            </a:r>
            <a:r>
              <a:rPr lang="tr-TR" b="1" dirty="0" smtClean="0"/>
              <a:t>. (GC </a:t>
            </a:r>
            <a:r>
              <a:rPr lang="tr-TR" b="1" dirty="0" err="1" smtClean="0"/>
              <a:t>Instrument</a:t>
            </a:r>
            <a:r>
              <a:rPr lang="tr-TR" b="1" dirty="0" smtClean="0"/>
              <a:t> </a:t>
            </a:r>
            <a:r>
              <a:rPr lang="tr-TR" b="1" dirty="0" err="1" smtClean="0"/>
              <a:t>diagramda</a:t>
            </a:r>
            <a:r>
              <a:rPr lang="tr-TR" b="1" dirty="0" smtClean="0"/>
              <a:t> </a:t>
            </a:r>
            <a:r>
              <a:rPr lang="tr-TR" b="1" dirty="0" err="1" smtClean="0"/>
              <a:t>oven</a:t>
            </a:r>
            <a:r>
              <a:rPr lang="tr-TR" b="1" dirty="0" smtClean="0"/>
              <a:t> sekmesine tıklanır.)</a:t>
            </a:r>
            <a:endParaRPr lang="en-GB" b="1" dirty="0"/>
          </a:p>
        </p:txBody>
      </p:sp>
      <p:sp>
        <p:nvSpPr>
          <p:cNvPr id="12" name="Dikdörtgen 11"/>
          <p:cNvSpPr/>
          <p:nvPr/>
        </p:nvSpPr>
        <p:spPr>
          <a:xfrm>
            <a:off x="5076496" y="1800993"/>
            <a:ext cx="6999889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b="1" dirty="0" err="1" smtClean="0"/>
              <a:t>Change</a:t>
            </a:r>
            <a:r>
              <a:rPr lang="tr-TR" b="1" dirty="0" smtClean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first</a:t>
            </a:r>
            <a:r>
              <a:rPr lang="tr-TR" b="1" dirty="0" smtClean="0"/>
              <a:t> </a:t>
            </a:r>
            <a:r>
              <a:rPr lang="en-US" b="1" dirty="0" smtClean="0"/>
              <a:t>temperature</a:t>
            </a:r>
            <a:r>
              <a:rPr lang="tr-TR" b="1" dirty="0" smtClean="0"/>
              <a:t> </a:t>
            </a:r>
            <a:r>
              <a:rPr lang="en-US" b="1" dirty="0" smtClean="0"/>
              <a:t>to 250 in the window that opens. This is done to remove impurities in the colon. After holding the column at this temperature for 5 min, </a:t>
            </a:r>
            <a:r>
              <a:rPr lang="tr-TR" b="1" dirty="0" err="1" smtClean="0"/>
              <a:t>rewrite</a:t>
            </a:r>
            <a:r>
              <a:rPr lang="tr-TR" b="1" dirty="0" smtClean="0"/>
              <a:t> </a:t>
            </a:r>
            <a:r>
              <a:rPr lang="en-US" b="1" dirty="0" smtClean="0"/>
              <a:t>the first temperature value.</a:t>
            </a:r>
            <a:r>
              <a:rPr lang="tr-TR" b="1" dirty="0" smtClean="0"/>
              <a:t> (Açılan pencerede ilk sıcaklık 250 olarak değiştirilir. Bu işlem kolonda bulunan kirlilikleri uzaklaştırmak için yapılır. Kolon bu sıcaklıkta 5 dakika tutulduktan sonra ilk sıcaklık değeri tekrar yazılır.)</a:t>
            </a:r>
            <a:endParaRPr lang="en-GB" dirty="0"/>
          </a:p>
        </p:txBody>
      </p:sp>
      <p:sp>
        <p:nvSpPr>
          <p:cNvPr id="13" name="Beşgen 12"/>
          <p:cNvSpPr/>
          <p:nvPr/>
        </p:nvSpPr>
        <p:spPr>
          <a:xfrm>
            <a:off x="0" y="3042744"/>
            <a:ext cx="1534245" cy="490182"/>
          </a:xfrm>
          <a:prstGeom prst="homePlat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9.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9225" y="4855776"/>
            <a:ext cx="3444539" cy="1876096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3751693" y="3406799"/>
            <a:ext cx="491320" cy="3135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814757" y="5472219"/>
            <a:ext cx="491320" cy="3135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8260638" y="5734486"/>
            <a:ext cx="491320" cy="3135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şağı Ok 20"/>
          <p:cNvSpPr/>
          <p:nvPr/>
        </p:nvSpPr>
        <p:spPr>
          <a:xfrm>
            <a:off x="3421121" y="4486494"/>
            <a:ext cx="156045" cy="3535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Sağ Ok 21"/>
          <p:cNvSpPr/>
          <p:nvPr/>
        </p:nvSpPr>
        <p:spPr>
          <a:xfrm>
            <a:off x="5493965" y="5660546"/>
            <a:ext cx="451845" cy="2278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39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25"/>
          <a:stretch/>
        </p:blipFill>
        <p:spPr>
          <a:xfrm>
            <a:off x="1623849" y="115665"/>
            <a:ext cx="3673366" cy="2364828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299545" y="731382"/>
            <a:ext cx="717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10.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5418083" y="454383"/>
            <a:ext cx="66267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Wait until a straight baseline is achieved.</a:t>
            </a:r>
            <a:r>
              <a:rPr lang="tr-TR" sz="2000" b="1" dirty="0" smtClean="0"/>
              <a:t> (Düz bir taban çizgisi elde edilene kadar beklenir.)</a:t>
            </a:r>
            <a:endParaRPr lang="en-GB" sz="2000" b="1" dirty="0"/>
          </a:p>
        </p:txBody>
      </p:sp>
      <p:sp>
        <p:nvSpPr>
          <p:cNvPr id="12" name="Beşgen 11"/>
          <p:cNvSpPr/>
          <p:nvPr/>
        </p:nvSpPr>
        <p:spPr>
          <a:xfrm>
            <a:off x="0" y="4020209"/>
            <a:ext cx="1534245" cy="490182"/>
          </a:xfrm>
          <a:prstGeom prst="homePlat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11.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849" y="3068842"/>
            <a:ext cx="1403130" cy="2500122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3263418" y="3627522"/>
            <a:ext cx="84030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b="1" dirty="0" err="1" smtClean="0"/>
              <a:t>Place</a:t>
            </a:r>
            <a:r>
              <a:rPr lang="tr-TR" sz="2000" b="1" dirty="0" smtClean="0"/>
              <a:t> t</a:t>
            </a:r>
            <a:r>
              <a:rPr lang="en-US" sz="2000" b="1" dirty="0" smtClean="0"/>
              <a:t>he prepared sample in the vial number 1.</a:t>
            </a:r>
            <a:r>
              <a:rPr lang="tr-TR" sz="2000" b="1" dirty="0" smtClean="0"/>
              <a:t> (Hazırlanan örnek 1 numaralı </a:t>
            </a:r>
            <a:r>
              <a:rPr lang="tr-TR" sz="2000" b="1" dirty="0" err="1" smtClean="0"/>
              <a:t>vial</a:t>
            </a:r>
            <a:r>
              <a:rPr lang="tr-TR" sz="2000" b="1" dirty="0" smtClean="0"/>
              <a:t> yerine yerleştirilir.)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02639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9" t="-187" r="22358" b="4053"/>
          <a:stretch/>
        </p:blipFill>
        <p:spPr>
          <a:xfrm rot="5400000">
            <a:off x="861150" y="1096755"/>
            <a:ext cx="3727959" cy="2239310"/>
          </a:xfrm>
          <a:prstGeom prst="rect">
            <a:avLst/>
          </a:prstGeom>
        </p:spPr>
      </p:pic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05"/>
          <a:stretch/>
        </p:blipFill>
        <p:spPr>
          <a:xfrm rot="5400000">
            <a:off x="3825107" y="1181822"/>
            <a:ext cx="2800673" cy="1899793"/>
          </a:xfrm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79"/>
          <a:stretch/>
        </p:blipFill>
        <p:spPr>
          <a:xfrm rot="5400000">
            <a:off x="6074378" y="1411724"/>
            <a:ext cx="2632835" cy="1439988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0"/>
          <a:stretch/>
        </p:blipFill>
        <p:spPr>
          <a:xfrm rot="5400000">
            <a:off x="7793638" y="1447257"/>
            <a:ext cx="3168862" cy="1682512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75942" y="1345605"/>
            <a:ext cx="2845183" cy="1600416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299545" y="731382"/>
            <a:ext cx="717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12.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017256" y="4468450"/>
            <a:ext cx="109202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Open</a:t>
            </a:r>
            <a:r>
              <a:rPr lang="tr-TR" b="1" dirty="0" smtClean="0"/>
              <a:t> a</a:t>
            </a:r>
            <a:r>
              <a:rPr lang="en-US" b="1" dirty="0" smtClean="0"/>
              <a:t> new folder to save the experiment results. For this</a:t>
            </a:r>
            <a:r>
              <a:rPr lang="tr-TR" b="1" dirty="0" smtClean="0"/>
              <a:t> </a:t>
            </a:r>
            <a:r>
              <a:rPr lang="tr-TR" b="1" dirty="0" err="1" smtClean="0"/>
              <a:t>purpose</a:t>
            </a:r>
            <a:r>
              <a:rPr lang="en-US" b="1" dirty="0" smtClean="0"/>
              <a:t>, </a:t>
            </a:r>
            <a:r>
              <a:rPr lang="tr-TR" b="1" dirty="0" err="1" smtClean="0"/>
              <a:t>open</a:t>
            </a:r>
            <a:r>
              <a:rPr lang="tr-TR" b="1" dirty="0" smtClean="0"/>
              <a:t> </a:t>
            </a:r>
            <a:r>
              <a:rPr lang="en-US" b="1" dirty="0" smtClean="0"/>
              <a:t>C, Chem32, 1 and DATA folders</a:t>
            </a:r>
            <a:r>
              <a:rPr lang="tr-TR" b="1" dirty="0" smtClean="0"/>
              <a:t>, </a:t>
            </a:r>
            <a:r>
              <a:rPr lang="en-US" b="1" dirty="0" smtClean="0"/>
              <a:t>respectively. </a:t>
            </a:r>
            <a:r>
              <a:rPr lang="tr-TR" b="1" dirty="0" err="1" smtClean="0"/>
              <a:t>Add</a:t>
            </a:r>
            <a:r>
              <a:rPr lang="tr-TR" b="1" dirty="0" smtClean="0"/>
              <a:t> a</a:t>
            </a:r>
            <a:r>
              <a:rPr lang="en-US" b="1" dirty="0" smtClean="0"/>
              <a:t> new folder in the Data folder.</a:t>
            </a:r>
            <a:r>
              <a:rPr lang="tr-TR" b="1" dirty="0" smtClean="0"/>
              <a:t> (</a:t>
            </a:r>
            <a:r>
              <a:rPr lang="en-GB" b="1" dirty="0" err="1" smtClean="0"/>
              <a:t>Deney</a:t>
            </a:r>
            <a:r>
              <a:rPr lang="en-GB" b="1" dirty="0" smtClean="0"/>
              <a:t> </a:t>
            </a:r>
            <a:r>
              <a:rPr lang="en-GB" b="1" dirty="0" err="1" smtClean="0"/>
              <a:t>sonuçlarını</a:t>
            </a:r>
            <a:r>
              <a:rPr lang="en-GB" b="1" dirty="0" smtClean="0"/>
              <a:t> </a:t>
            </a:r>
            <a:r>
              <a:rPr lang="en-GB" b="1" dirty="0" err="1" smtClean="0"/>
              <a:t>kaydetmek</a:t>
            </a:r>
            <a:r>
              <a:rPr lang="en-GB" b="1" dirty="0" smtClean="0"/>
              <a:t> </a:t>
            </a:r>
            <a:r>
              <a:rPr lang="en-GB" b="1" dirty="0" err="1" smtClean="0"/>
              <a:t>üzere</a:t>
            </a:r>
            <a:r>
              <a:rPr lang="en-GB" b="1" dirty="0" smtClean="0"/>
              <a:t> </a:t>
            </a:r>
            <a:r>
              <a:rPr lang="en-GB" b="1" dirty="0" err="1" smtClean="0"/>
              <a:t>yeni</a:t>
            </a:r>
            <a:r>
              <a:rPr lang="en-GB" b="1" dirty="0" smtClean="0"/>
              <a:t> </a:t>
            </a:r>
            <a:r>
              <a:rPr lang="en-GB" b="1" dirty="0" err="1" smtClean="0"/>
              <a:t>bir</a:t>
            </a:r>
            <a:r>
              <a:rPr lang="en-GB" b="1" dirty="0" smtClean="0"/>
              <a:t> </a:t>
            </a:r>
            <a:r>
              <a:rPr lang="en-GB" b="1" dirty="0" err="1" smtClean="0"/>
              <a:t>klasör</a:t>
            </a:r>
            <a:r>
              <a:rPr lang="en-GB" b="1" dirty="0" smtClean="0"/>
              <a:t> </a:t>
            </a:r>
            <a:r>
              <a:rPr lang="en-GB" b="1" dirty="0" err="1" smtClean="0"/>
              <a:t>açılır</a:t>
            </a:r>
            <a:r>
              <a:rPr lang="en-GB" b="1" dirty="0" smtClean="0"/>
              <a:t>. </a:t>
            </a:r>
            <a:r>
              <a:rPr lang="en-GB" b="1" dirty="0" err="1" smtClean="0"/>
              <a:t>Bunun</a:t>
            </a:r>
            <a:r>
              <a:rPr lang="en-GB" b="1" dirty="0" smtClean="0"/>
              <a:t> </a:t>
            </a:r>
            <a:r>
              <a:rPr lang="en-GB" b="1" dirty="0" err="1" smtClean="0"/>
              <a:t>için</a:t>
            </a:r>
            <a:r>
              <a:rPr lang="en-GB" b="1" dirty="0" smtClean="0"/>
              <a:t> </a:t>
            </a:r>
            <a:r>
              <a:rPr lang="en-GB" b="1" dirty="0" err="1" smtClean="0"/>
              <a:t>sırasıyla</a:t>
            </a:r>
            <a:r>
              <a:rPr lang="en-GB" b="1" dirty="0" smtClean="0"/>
              <a:t> C </a:t>
            </a:r>
            <a:r>
              <a:rPr lang="en-GB" b="1" dirty="0" err="1" smtClean="0"/>
              <a:t>klasörü</a:t>
            </a:r>
            <a:r>
              <a:rPr lang="en-GB" b="1" dirty="0" smtClean="0"/>
              <a:t>, Chem32, 1 </a:t>
            </a:r>
            <a:r>
              <a:rPr lang="en-GB" b="1" dirty="0" err="1" smtClean="0"/>
              <a:t>ve</a:t>
            </a:r>
            <a:r>
              <a:rPr lang="en-GB" b="1" dirty="0" smtClean="0"/>
              <a:t> DATA </a:t>
            </a:r>
            <a:r>
              <a:rPr lang="en-GB" b="1" dirty="0" err="1" smtClean="0"/>
              <a:t>klasörleri</a:t>
            </a:r>
            <a:r>
              <a:rPr lang="en-GB" b="1" dirty="0" smtClean="0"/>
              <a:t> </a:t>
            </a:r>
            <a:r>
              <a:rPr lang="en-GB" b="1" dirty="0" err="1" smtClean="0"/>
              <a:t>açılır</a:t>
            </a:r>
            <a:r>
              <a:rPr lang="en-GB" b="1" dirty="0" smtClean="0"/>
              <a:t>. Data </a:t>
            </a:r>
            <a:r>
              <a:rPr lang="en-GB" b="1" dirty="0" err="1" smtClean="0"/>
              <a:t>klasörü</a:t>
            </a:r>
            <a:r>
              <a:rPr lang="en-GB" b="1" dirty="0" smtClean="0"/>
              <a:t> </a:t>
            </a:r>
            <a:r>
              <a:rPr lang="en-GB" b="1" dirty="0" err="1" smtClean="0"/>
              <a:t>içine</a:t>
            </a:r>
            <a:r>
              <a:rPr lang="en-GB" b="1" dirty="0" smtClean="0"/>
              <a:t> </a:t>
            </a:r>
            <a:r>
              <a:rPr lang="en-GB" b="1" dirty="0" err="1" smtClean="0"/>
              <a:t>yeni</a:t>
            </a:r>
            <a:r>
              <a:rPr lang="en-GB" b="1" dirty="0" smtClean="0"/>
              <a:t> </a:t>
            </a:r>
            <a:r>
              <a:rPr lang="en-GB" b="1" dirty="0" err="1" smtClean="0"/>
              <a:t>bir</a:t>
            </a:r>
            <a:r>
              <a:rPr lang="en-GB" b="1" dirty="0" smtClean="0"/>
              <a:t> </a:t>
            </a:r>
            <a:r>
              <a:rPr lang="en-GB" b="1" dirty="0" err="1" smtClean="0"/>
              <a:t>klasör</a:t>
            </a:r>
            <a:r>
              <a:rPr lang="en-GB" b="1" dirty="0" smtClean="0"/>
              <a:t> </a:t>
            </a:r>
            <a:r>
              <a:rPr lang="en-GB" b="1" dirty="0" err="1" smtClean="0"/>
              <a:t>eklenir</a:t>
            </a:r>
            <a:r>
              <a:rPr lang="en-GB" b="1" dirty="0" smtClean="0"/>
              <a:t>.</a:t>
            </a:r>
            <a:r>
              <a:rPr lang="tr-TR" b="1" dirty="0" smtClean="0"/>
              <a:t>)</a:t>
            </a:r>
            <a:endParaRPr lang="en-GB" b="1" dirty="0"/>
          </a:p>
        </p:txBody>
      </p:sp>
      <p:sp>
        <p:nvSpPr>
          <p:cNvPr id="14" name="Oval 13"/>
          <p:cNvSpPr/>
          <p:nvPr/>
        </p:nvSpPr>
        <p:spPr>
          <a:xfrm>
            <a:off x="4705431" y="2163250"/>
            <a:ext cx="544486" cy="21734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800698" y="3202699"/>
            <a:ext cx="491320" cy="3135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6642278" y="1914808"/>
            <a:ext cx="452205" cy="24844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8864203" y="1990689"/>
            <a:ext cx="491320" cy="18832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ağ Ok 17"/>
          <p:cNvSpPr/>
          <p:nvPr/>
        </p:nvSpPr>
        <p:spPr>
          <a:xfrm>
            <a:off x="3779933" y="2216410"/>
            <a:ext cx="451845" cy="2278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Sağ Ok 18"/>
          <p:cNvSpPr/>
          <p:nvPr/>
        </p:nvSpPr>
        <p:spPr>
          <a:xfrm>
            <a:off x="6203863" y="2261857"/>
            <a:ext cx="451845" cy="2278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Sağ Ok 19"/>
          <p:cNvSpPr/>
          <p:nvPr/>
        </p:nvSpPr>
        <p:spPr>
          <a:xfrm>
            <a:off x="8084968" y="2216410"/>
            <a:ext cx="451845" cy="2278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Sağ Ok 20"/>
          <p:cNvSpPr/>
          <p:nvPr/>
        </p:nvSpPr>
        <p:spPr>
          <a:xfrm>
            <a:off x="10199042" y="2216410"/>
            <a:ext cx="451845" cy="2278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97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774" y="300530"/>
            <a:ext cx="4903076" cy="2757980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299545" y="731382"/>
            <a:ext cx="717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13.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0" name="Aşağı Ok 9"/>
          <p:cNvSpPr/>
          <p:nvPr/>
        </p:nvSpPr>
        <p:spPr>
          <a:xfrm>
            <a:off x="3894736" y="3175877"/>
            <a:ext cx="298892" cy="5339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ikdörtgen 12"/>
          <p:cNvSpPr/>
          <p:nvPr/>
        </p:nvSpPr>
        <p:spPr>
          <a:xfrm>
            <a:off x="6928989" y="1319189"/>
            <a:ext cx="478579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Then click on Sample info from the Run Control tab on the program. </a:t>
            </a:r>
            <a:r>
              <a:rPr lang="tr-TR" b="1" dirty="0" smtClean="0"/>
              <a:t>Write </a:t>
            </a:r>
            <a:r>
              <a:rPr lang="tr-TR" b="1" dirty="0" err="1" smtClean="0"/>
              <a:t>the</a:t>
            </a:r>
            <a:r>
              <a:rPr lang="tr-TR" b="1" dirty="0" smtClean="0"/>
              <a:t> n</a:t>
            </a:r>
            <a:r>
              <a:rPr lang="en-US" b="1" dirty="0" err="1" smtClean="0"/>
              <a:t>ecessary</a:t>
            </a:r>
            <a:r>
              <a:rPr lang="en-US" b="1" dirty="0" smtClean="0"/>
              <a:t> information on the window that opens and </a:t>
            </a:r>
            <a:r>
              <a:rPr lang="tr-TR" b="1" dirty="0" err="1" smtClean="0"/>
              <a:t>click</a:t>
            </a:r>
            <a:r>
              <a:rPr lang="tr-TR" b="1" dirty="0" smtClean="0"/>
              <a:t> </a:t>
            </a:r>
            <a:r>
              <a:rPr lang="en-US" b="1" dirty="0" smtClean="0"/>
              <a:t>Run Method is </a:t>
            </a:r>
            <a:r>
              <a:rPr lang="tr-TR" b="1" dirty="0" err="1" smtClean="0"/>
              <a:t>to</a:t>
            </a:r>
            <a:r>
              <a:rPr lang="tr-TR" b="1" dirty="0" smtClean="0"/>
              <a:t> start </a:t>
            </a:r>
            <a:r>
              <a:rPr lang="tr-TR" b="1" dirty="0" err="1" smtClean="0"/>
              <a:t>experiment</a:t>
            </a:r>
            <a:r>
              <a:rPr lang="en-US" b="1" dirty="0" smtClean="0"/>
              <a:t>.</a:t>
            </a:r>
            <a:r>
              <a:rPr lang="tr-TR" b="1" dirty="0" smtClean="0"/>
              <a:t> (</a:t>
            </a:r>
            <a:r>
              <a:rPr lang="en-GB" b="1" dirty="0" smtClean="0"/>
              <a:t>D</a:t>
            </a:r>
            <a:r>
              <a:rPr lang="tr-TR" b="1" dirty="0" smtClean="0"/>
              <a:t>aha sonra program üzerinde Run Control sekmesinden </a:t>
            </a:r>
            <a:r>
              <a:rPr lang="tr-TR" b="1" dirty="0" err="1" smtClean="0"/>
              <a:t>Sample</a:t>
            </a:r>
            <a:r>
              <a:rPr lang="tr-TR" b="1" dirty="0" smtClean="0"/>
              <a:t> </a:t>
            </a:r>
            <a:r>
              <a:rPr lang="tr-TR" b="1" dirty="0" err="1" smtClean="0"/>
              <a:t>info’ya</a:t>
            </a:r>
            <a:r>
              <a:rPr lang="tr-TR" b="1" dirty="0" smtClean="0"/>
              <a:t> tıklanır</a:t>
            </a:r>
            <a:r>
              <a:rPr lang="en-GB" b="1" dirty="0" smtClean="0"/>
              <a:t>.</a:t>
            </a:r>
            <a:r>
              <a:rPr lang="tr-TR" b="1" dirty="0" smtClean="0"/>
              <a:t> Açılan pencere üzerinde gerekli bilgiler yazılır ve deneyi başlatmak için Run </a:t>
            </a:r>
            <a:r>
              <a:rPr lang="tr-TR" b="1" dirty="0" err="1" smtClean="0"/>
              <a:t>Method</a:t>
            </a:r>
            <a:r>
              <a:rPr lang="tr-TR" b="1" dirty="0" smtClean="0"/>
              <a:t> tıklanır.)</a:t>
            </a:r>
            <a:endParaRPr lang="en-GB" b="1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" r="21509"/>
          <a:stretch/>
        </p:blipFill>
        <p:spPr>
          <a:xfrm>
            <a:off x="2313111" y="3783849"/>
            <a:ext cx="3761033" cy="295315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740462" y="3969194"/>
            <a:ext cx="3302150" cy="30325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3199488" y="5260428"/>
            <a:ext cx="516833" cy="2499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658196" y="6374523"/>
            <a:ext cx="873280" cy="33095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4012650" y="4433522"/>
            <a:ext cx="516833" cy="2499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27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TM02892315[[fn=Duman]]</Template>
  <TotalTime>165</TotalTime>
  <Words>510</Words>
  <Application>Microsoft Office PowerPoint</Application>
  <PresentationFormat>Özel</PresentationFormat>
  <Paragraphs>31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Duman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Hatice Neval MUCUK</dc:creator>
  <cp:lastModifiedBy>pc</cp:lastModifiedBy>
  <cp:revision>43</cp:revision>
  <dcterms:created xsi:type="dcterms:W3CDTF">2020-01-26T17:23:35Z</dcterms:created>
  <dcterms:modified xsi:type="dcterms:W3CDTF">2020-01-27T09:36:58Z</dcterms:modified>
</cp:coreProperties>
</file>