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7" r:id="rId5"/>
    <p:sldId id="259" r:id="rId6"/>
    <p:sldId id="263" r:id="rId7"/>
    <p:sldId id="260" r:id="rId8"/>
    <p:sldId id="261" r:id="rId9"/>
    <p:sldId id="262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15" autoAdjust="0"/>
  </p:normalViewPr>
  <p:slideViewPr>
    <p:cSldViewPr>
      <p:cViewPr varScale="1">
        <p:scale>
          <a:sx n="66" d="100"/>
          <a:sy n="66" d="100"/>
        </p:scale>
        <p:origin x="-15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C632-528D-409A-81AE-17C16B5121F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33D-1C9B-4056-80F3-2017077D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3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C632-528D-409A-81AE-17C16B5121F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33D-1C9B-4056-80F3-2017077D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C632-528D-409A-81AE-17C16B5121F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33D-1C9B-4056-80F3-2017077D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7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C632-528D-409A-81AE-17C16B5121F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33D-1C9B-4056-80F3-2017077D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C632-528D-409A-81AE-17C16B5121F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33D-1C9B-4056-80F3-2017077D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0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C632-528D-409A-81AE-17C16B5121F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33D-1C9B-4056-80F3-2017077D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0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C632-528D-409A-81AE-17C16B5121F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33D-1C9B-4056-80F3-2017077D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9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C632-528D-409A-81AE-17C16B5121F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33D-1C9B-4056-80F3-2017077D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5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C632-528D-409A-81AE-17C16B5121F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33D-1C9B-4056-80F3-2017077D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C632-528D-409A-81AE-17C16B5121F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33D-1C9B-4056-80F3-2017077D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3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C632-528D-409A-81AE-17C16B5121F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33D-1C9B-4056-80F3-2017077D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5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6C632-528D-409A-81AE-17C16B5121F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6F33D-1C9B-4056-80F3-2017077D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01" y="3844994"/>
            <a:ext cx="27198" cy="3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417888"/>
            <a:ext cx="20637" cy="3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" y="83208"/>
            <a:ext cx="9036495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86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OPERATION OF HPLC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buAutoNum type="arabicPeriod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Prepare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solvents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sample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Switch on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instrument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record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call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it</a:t>
            </a:r>
          </a:p>
          <a:p>
            <a:pPr marL="514350" indent="-514350" algn="just">
              <a:buAutoNum type="arabicPeriod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just">
              <a:buAutoNum type="arabicPeriod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pass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solvents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instrument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column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certain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time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could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be 2-3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slow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flow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rate)</a:t>
            </a:r>
          </a:p>
          <a:p>
            <a:pPr marL="514350" indent="-514350" algn="just">
              <a:buAutoNum type="arabicPeriod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conclude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it is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enough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stopped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place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column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OPERATION OF HPLC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placement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column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again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pass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solvent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6. Do not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forget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switch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column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oven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sample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injection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straight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baseline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do not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forget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purge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setting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column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sample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injection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eliminate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undesirable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bubbles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37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OPERATION OF HPLC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injection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obseve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peaks</a:t>
            </a:r>
            <a:r>
              <a:rPr lang="tr-TR" dirty="0" smtClean="0"/>
              <a:t>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696744" cy="29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55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let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pass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solvent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column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certain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time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a slow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flow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rate.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switch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off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instrument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column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12. Write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solvent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notebook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near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HPLC.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9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8208912" cy="48245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HPLC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tr-TR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HPLC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 technique for separation, identification and quantification of components in a mixture. </a:t>
            </a:r>
          </a:p>
        </p:txBody>
      </p:sp>
    </p:spTree>
    <p:extLst>
      <p:ext uri="{BB962C8B-B14F-4D97-AF65-F5344CB8AC3E}">
        <p14:creationId xmlns:p14="http://schemas.microsoft.com/office/powerpoint/2010/main" val="10298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979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 smtClean="0"/>
              <a:t>Carrier </a:t>
            </a:r>
            <a:r>
              <a:rPr lang="tr-TR" b="1" dirty="0" err="1" smtClean="0"/>
              <a:t>phases</a:t>
            </a:r>
            <a:r>
              <a:rPr lang="tr-TR" b="1" dirty="0" smtClean="0"/>
              <a:t> </a:t>
            </a:r>
            <a:r>
              <a:rPr lang="tr-TR" b="1" dirty="0" smtClean="0"/>
              <a:t>in HPLC:</a:t>
            </a:r>
          </a:p>
          <a:p>
            <a:pPr marL="0" indent="0" algn="just">
              <a:buNone/>
            </a:pPr>
            <a:endParaRPr lang="tr-TR" b="1" dirty="0" smtClean="0"/>
          </a:p>
          <a:p>
            <a:pPr marL="0" indent="0" algn="just">
              <a:buNone/>
            </a:pPr>
            <a:r>
              <a:rPr lang="en-US" b="1" dirty="0" smtClean="0"/>
              <a:t>Mobile Phase</a:t>
            </a:r>
            <a:r>
              <a:rPr lang="tr-TR" b="1" dirty="0" smtClean="0"/>
              <a:t> :</a:t>
            </a:r>
            <a:r>
              <a:rPr lang="en-US" dirty="0" smtClean="0"/>
              <a:t>Mobile </a:t>
            </a:r>
            <a:r>
              <a:rPr lang="en-US" dirty="0"/>
              <a:t>phase </a:t>
            </a:r>
            <a:r>
              <a:rPr lang="tr-TR" dirty="0" smtClean="0"/>
              <a:t>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solvent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carries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analyte</a:t>
            </a:r>
            <a:r>
              <a:rPr lang="tr-TR" dirty="0" smtClean="0"/>
              <a:t>.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b="1" dirty="0" err="1"/>
              <a:t>Stationary</a:t>
            </a:r>
            <a:r>
              <a:rPr lang="tr-TR" b="1" dirty="0"/>
              <a:t> </a:t>
            </a:r>
            <a:r>
              <a:rPr lang="tr-TR" b="1" dirty="0" err="1" smtClean="0"/>
              <a:t>phase</a:t>
            </a:r>
            <a:r>
              <a:rPr lang="tr-TR" b="1" dirty="0" smtClean="0"/>
              <a:t>: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substance</a:t>
            </a:r>
            <a:r>
              <a:rPr lang="tr-TR" dirty="0"/>
              <a:t> on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 smtClean="0"/>
              <a:t>adsorbtion</a:t>
            </a:r>
            <a:r>
              <a:rPr lang="tr-TR" dirty="0" smtClean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analyte</a:t>
            </a:r>
            <a:r>
              <a:rPr lang="tr-TR" dirty="0"/>
              <a:t> (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substance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seperated</a:t>
            </a:r>
            <a:r>
              <a:rPr lang="tr-TR" dirty="0"/>
              <a:t> </a:t>
            </a:r>
            <a:r>
              <a:rPr lang="tr-TR" dirty="0" err="1"/>
              <a:t>during</a:t>
            </a:r>
            <a:r>
              <a:rPr lang="tr-TR" dirty="0"/>
              <a:t> </a:t>
            </a:r>
            <a:r>
              <a:rPr lang="tr-TR" dirty="0" err="1"/>
              <a:t>chromatography</a:t>
            </a:r>
            <a:r>
              <a:rPr lang="tr-TR" dirty="0"/>
              <a:t>) </a:t>
            </a:r>
            <a:r>
              <a:rPr lang="tr-TR" dirty="0" err="1"/>
              <a:t>takes</a:t>
            </a:r>
            <a:r>
              <a:rPr lang="tr-TR" dirty="0"/>
              <a:t> </a:t>
            </a:r>
            <a:r>
              <a:rPr lang="tr-TR" dirty="0" err="1"/>
              <a:t>place</a:t>
            </a:r>
            <a:r>
              <a:rPr lang="tr-TR" dirty="0"/>
              <a:t>.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9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Main </a:t>
            </a:r>
            <a:r>
              <a:rPr lang="tr-TR" b="1" dirty="0" err="1" smtClean="0"/>
              <a:t>parts</a:t>
            </a:r>
            <a:r>
              <a:rPr lang="tr-TR" b="1" dirty="0" smtClean="0"/>
              <a:t> of HPLC</a:t>
            </a:r>
          </a:p>
          <a:p>
            <a:r>
              <a:rPr lang="tr-TR" dirty="0" err="1" smtClean="0"/>
              <a:t>Pump</a:t>
            </a:r>
            <a:endParaRPr lang="tr-TR" dirty="0"/>
          </a:p>
          <a:p>
            <a:r>
              <a:rPr lang="tr-TR" dirty="0" err="1" smtClean="0"/>
              <a:t>Detector</a:t>
            </a:r>
            <a:endParaRPr lang="tr-TR" dirty="0"/>
          </a:p>
          <a:p>
            <a:r>
              <a:rPr lang="tr-TR" dirty="0" err="1" smtClean="0"/>
              <a:t>Injector</a:t>
            </a:r>
            <a:endParaRPr lang="tr-TR" dirty="0" smtClean="0"/>
          </a:p>
          <a:p>
            <a:r>
              <a:rPr lang="tr-TR" dirty="0" err="1" smtClean="0"/>
              <a:t>Column</a:t>
            </a:r>
            <a:endParaRPr lang="tr-TR" dirty="0" smtClean="0"/>
          </a:p>
          <a:p>
            <a:r>
              <a:rPr lang="tr-TR" dirty="0" err="1" smtClean="0"/>
              <a:t>Column</a:t>
            </a:r>
            <a:r>
              <a:rPr lang="tr-TR" dirty="0" smtClean="0"/>
              <a:t> </a:t>
            </a:r>
            <a:r>
              <a:rPr lang="tr-TR" dirty="0" err="1" smtClean="0"/>
              <a:t>oven</a:t>
            </a:r>
            <a:endParaRPr lang="tr-TR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8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12068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Pump</a:t>
            </a:r>
            <a:endParaRPr lang="en-US" sz="3600" b="1" dirty="0"/>
          </a:p>
          <a:p>
            <a:pPr marL="0" indent="0" algn="just">
              <a:buNone/>
            </a:pPr>
            <a:r>
              <a:rPr lang="tr-TR" dirty="0" err="1" smtClean="0"/>
              <a:t>The</a:t>
            </a:r>
            <a:r>
              <a:rPr lang="tr-TR" dirty="0" smtClean="0"/>
              <a:t> role of a </a:t>
            </a:r>
            <a:r>
              <a:rPr lang="tr-TR" dirty="0" err="1" smtClean="0"/>
              <a:t>pump</a:t>
            </a:r>
            <a:r>
              <a:rPr lang="tr-TR" dirty="0" smtClean="0"/>
              <a:t> is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force</a:t>
            </a:r>
            <a:r>
              <a:rPr lang="tr-TR" dirty="0" smtClean="0"/>
              <a:t> a </a:t>
            </a:r>
            <a:r>
              <a:rPr lang="tr-TR" dirty="0" err="1" smtClean="0"/>
              <a:t>liquid</a:t>
            </a:r>
            <a:r>
              <a:rPr lang="tr-TR" dirty="0" smtClean="0"/>
              <a:t> (</a:t>
            </a:r>
            <a:r>
              <a:rPr lang="tr-TR" dirty="0" err="1" smtClean="0"/>
              <a:t>called</a:t>
            </a:r>
            <a:r>
              <a:rPr lang="tr-TR" dirty="0" smtClean="0"/>
              <a:t> mobile </a:t>
            </a:r>
            <a:r>
              <a:rPr lang="tr-TR" dirty="0" err="1" smtClean="0"/>
              <a:t>phase</a:t>
            </a:r>
            <a:r>
              <a:rPr lang="tr-TR" dirty="0" smtClean="0"/>
              <a:t>) </a:t>
            </a:r>
            <a:r>
              <a:rPr lang="tr-TR" dirty="0" err="1" smtClean="0"/>
              <a:t>through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liquid</a:t>
            </a:r>
            <a:r>
              <a:rPr lang="tr-TR" dirty="0" smtClean="0"/>
              <a:t> </a:t>
            </a:r>
            <a:r>
              <a:rPr lang="tr-TR" dirty="0" err="1" smtClean="0"/>
              <a:t>chromatoghraphy</a:t>
            </a:r>
            <a:r>
              <a:rPr lang="tr-TR" dirty="0" smtClean="0"/>
              <a:t> at a </a:t>
            </a:r>
            <a:r>
              <a:rPr lang="tr-TR" dirty="0" err="1" smtClean="0"/>
              <a:t>specific</a:t>
            </a:r>
            <a:r>
              <a:rPr lang="tr-TR" dirty="0" smtClean="0"/>
              <a:t> </a:t>
            </a:r>
            <a:r>
              <a:rPr lang="tr-TR" dirty="0" err="1" smtClean="0"/>
              <a:t>flow</a:t>
            </a:r>
            <a:r>
              <a:rPr lang="tr-TR" dirty="0" smtClean="0"/>
              <a:t> rate, </a:t>
            </a:r>
            <a:r>
              <a:rPr lang="tr-TR" dirty="0" err="1" smtClean="0"/>
              <a:t>expressed</a:t>
            </a:r>
            <a:r>
              <a:rPr lang="tr-TR" dirty="0" smtClean="0"/>
              <a:t> in </a:t>
            </a:r>
            <a:r>
              <a:rPr lang="tr-TR" dirty="0" err="1" smtClean="0"/>
              <a:t>milliliters</a:t>
            </a:r>
            <a:r>
              <a:rPr lang="tr-TR" dirty="0" smtClean="0"/>
              <a:t> </a:t>
            </a:r>
            <a:r>
              <a:rPr lang="tr-TR" dirty="0" err="1" smtClean="0"/>
              <a:t>per</a:t>
            </a:r>
            <a:r>
              <a:rPr lang="tr-TR" dirty="0" smtClean="0"/>
              <a:t> </a:t>
            </a:r>
            <a:r>
              <a:rPr lang="tr-TR" dirty="0" err="1" smtClean="0"/>
              <a:t>min</a:t>
            </a:r>
            <a:r>
              <a:rPr lang="tr-TR" dirty="0" smtClean="0"/>
              <a:t> (</a:t>
            </a:r>
            <a:r>
              <a:rPr lang="tr-TR" dirty="0" err="1" smtClean="0"/>
              <a:t>mL</a:t>
            </a:r>
            <a:r>
              <a:rPr lang="tr-TR" dirty="0" smtClean="0"/>
              <a:t>/</a:t>
            </a:r>
            <a:r>
              <a:rPr lang="tr-TR" dirty="0" err="1" smtClean="0"/>
              <a:t>min</a:t>
            </a:r>
            <a:r>
              <a:rPr lang="tr-TR" dirty="0"/>
              <a:t>).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672074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156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Detector</a:t>
            </a:r>
            <a:endParaRPr lang="tr-TR" sz="3600" b="1" dirty="0" smtClean="0"/>
          </a:p>
          <a:p>
            <a:pPr marL="0" indent="0" algn="ctr">
              <a:buNone/>
            </a:pPr>
            <a:endParaRPr lang="en-US" sz="3600" b="1" dirty="0"/>
          </a:p>
          <a:p>
            <a:pPr algn="just"/>
            <a:r>
              <a:rPr lang="en-US" dirty="0"/>
              <a:t>A detector </a:t>
            </a:r>
            <a:r>
              <a:rPr lang="tr-TR" dirty="0" smtClean="0"/>
              <a:t>can </a:t>
            </a:r>
            <a:r>
              <a:rPr lang="tr-TR" dirty="0" err="1" smtClean="0"/>
              <a:t>see</a:t>
            </a:r>
            <a:r>
              <a:rPr lang="tr-TR" dirty="0" smtClean="0"/>
              <a:t> (</a:t>
            </a:r>
            <a:r>
              <a:rPr lang="tr-TR" dirty="0" err="1" smtClean="0"/>
              <a:t>detect</a:t>
            </a:r>
            <a:r>
              <a:rPr lang="tr-TR" dirty="0" smtClean="0"/>
              <a:t>)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individual</a:t>
            </a:r>
            <a:r>
              <a:rPr lang="tr-TR" dirty="0" smtClean="0"/>
              <a:t> </a:t>
            </a:r>
            <a:r>
              <a:rPr lang="tr-TR" dirty="0" err="1" smtClean="0"/>
              <a:t>molecules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come</a:t>
            </a:r>
            <a:r>
              <a:rPr lang="tr-TR" dirty="0" smtClean="0"/>
              <a:t> </a:t>
            </a:r>
            <a:r>
              <a:rPr lang="tr-TR" dirty="0" err="1" smtClean="0"/>
              <a:t>out</a:t>
            </a:r>
            <a:r>
              <a:rPr lang="tr-TR" dirty="0" smtClean="0"/>
              <a:t> (</a:t>
            </a:r>
            <a:r>
              <a:rPr lang="tr-TR" dirty="0" err="1" smtClean="0"/>
              <a:t>elute</a:t>
            </a:r>
            <a:r>
              <a:rPr lang="tr-TR" dirty="0" smtClean="0"/>
              <a:t>)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column</a:t>
            </a:r>
            <a:r>
              <a:rPr lang="tr-TR" dirty="0"/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07386"/>
            <a:ext cx="3096344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46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60608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Injector</a:t>
            </a:r>
            <a:endParaRPr lang="en-US" sz="3600" b="1" dirty="0"/>
          </a:p>
          <a:p>
            <a:pPr marL="0" indent="0" algn="just">
              <a:buNone/>
            </a:pPr>
            <a:r>
              <a:rPr lang="tr-TR" dirty="0" err="1" smtClean="0"/>
              <a:t>The</a:t>
            </a:r>
            <a:r>
              <a:rPr lang="tr-TR" dirty="0" smtClean="0"/>
              <a:t> i</a:t>
            </a:r>
            <a:r>
              <a:rPr lang="en-US" dirty="0" err="1" smtClean="0"/>
              <a:t>njector</a:t>
            </a:r>
            <a:r>
              <a:rPr lang="tr-TR" dirty="0" smtClean="0"/>
              <a:t> </a:t>
            </a:r>
            <a:r>
              <a:rPr lang="tr-TR" dirty="0" err="1" smtClean="0"/>
              <a:t>serves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introduce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liquid</a:t>
            </a:r>
            <a:r>
              <a:rPr lang="tr-TR" dirty="0" smtClean="0"/>
              <a:t> </a:t>
            </a:r>
            <a:r>
              <a:rPr lang="tr-TR" dirty="0" err="1" smtClean="0"/>
              <a:t>sample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flow</a:t>
            </a:r>
            <a:r>
              <a:rPr lang="tr-TR" dirty="0" smtClean="0"/>
              <a:t> </a:t>
            </a:r>
            <a:r>
              <a:rPr lang="tr-TR" dirty="0" err="1" smtClean="0"/>
              <a:t>stream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mobile </a:t>
            </a:r>
            <a:r>
              <a:rPr lang="tr-TR" dirty="0" err="1" smtClean="0"/>
              <a:t>phase</a:t>
            </a:r>
            <a:r>
              <a:rPr lang="tr-TR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53285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74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97666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Column</a:t>
            </a:r>
            <a:endParaRPr lang="tr-TR" sz="3600" b="1" dirty="0" smtClean="0"/>
          </a:p>
          <a:p>
            <a:pPr marL="0" indent="0" algn="just">
              <a:buNone/>
            </a:pPr>
            <a:r>
              <a:rPr lang="en-US" dirty="0" smtClean="0"/>
              <a:t>A column is a stainless steel tube packed with stationary phase. It is a vital component and should be maintained properly as per supplier instructions for getting reproducibility and separation efficiency run after run.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441957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93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Column Oven</a:t>
            </a:r>
          </a:p>
          <a:p>
            <a:pPr marL="0" indent="0" algn="just">
              <a:buNone/>
            </a:pPr>
            <a:r>
              <a:rPr lang="en-US" sz="2800" dirty="0"/>
              <a:t>Variation of temperature during the analytical run can result in changes of retention time of the </a:t>
            </a:r>
            <a:r>
              <a:rPr lang="en-US" sz="2800" dirty="0" smtClean="0"/>
              <a:t>eluting </a:t>
            </a:r>
            <a:r>
              <a:rPr lang="en-US" sz="2800" dirty="0"/>
              <a:t>components. A column oven maintains constant column temperature using air circulation. 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1008"/>
            <a:ext cx="3098601" cy="262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30791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430</Words>
  <Application>Microsoft Office PowerPoint</Application>
  <PresentationFormat>Ekran Gösterisi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OPERATION OF HPLC</vt:lpstr>
      <vt:lpstr>OPERATION OF HPLC</vt:lpstr>
      <vt:lpstr>OPERATION OF HPLC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SONGÜL</dc:creator>
  <cp:lastModifiedBy>SONGÜL</cp:lastModifiedBy>
  <cp:revision>50</cp:revision>
  <dcterms:created xsi:type="dcterms:W3CDTF">2020-02-03T11:03:30Z</dcterms:created>
  <dcterms:modified xsi:type="dcterms:W3CDTF">2020-02-05T07:39:39Z</dcterms:modified>
</cp:coreProperties>
</file>