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6" r:id="rId9"/>
    <p:sldId id="267" r:id="rId10"/>
    <p:sldId id="263" r:id="rId11"/>
    <p:sldId id="265" r:id="rId12"/>
    <p:sldId id="268" r:id="rId13"/>
    <p:sldId id="264" r:id="rId14"/>
    <p:sldId id="26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p:scale>
          <a:sx n="97" d="100"/>
          <a:sy n="97" d="100"/>
        </p:scale>
        <p:origin x="-8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95D0EC-758A-4270-AE76-A559D8D96C1A}"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D0EC-758A-4270-AE76-A559D8D96C1A}"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D0EC-758A-4270-AE76-A559D8D96C1A}"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5D0EC-758A-4270-AE76-A559D8D96C1A}"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5D0EC-758A-4270-AE76-A559D8D96C1A}"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95D0EC-758A-4270-AE76-A559D8D96C1A}"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5D0EC-758A-4270-AE76-A559D8D96C1A}" type="datetimeFigureOut">
              <a:rPr lang="tr-TR" smtClean="0"/>
              <a:t>05.02.2020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5D0EC-758A-4270-AE76-A559D8D96C1A}" type="datetimeFigureOut">
              <a:rPr lang="tr-TR" smtClean="0"/>
              <a:t>05.02.2020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5D0EC-758A-4270-AE76-A559D8D96C1A}" type="datetimeFigureOut">
              <a:rPr lang="tr-TR" smtClean="0"/>
              <a:t>05.02.2020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CADE77-9849-42AC-AF48-84E8E08BE39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5D0EC-758A-4270-AE76-A559D8D96C1A}"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ADE77-9849-42AC-AF48-84E8E08BE393}"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795D0EC-758A-4270-AE76-A559D8D96C1A}" type="datetimeFigureOut">
              <a:rPr lang="tr-TR" smtClean="0"/>
              <a:t>05.02.2020</a:t>
            </a:fld>
            <a:endParaRPr lang="tr-TR"/>
          </a:p>
        </p:txBody>
      </p:sp>
      <p:sp>
        <p:nvSpPr>
          <p:cNvPr id="9" name="Slide Number Placeholder 8"/>
          <p:cNvSpPr>
            <a:spLocks noGrp="1"/>
          </p:cNvSpPr>
          <p:nvPr>
            <p:ph type="sldNum" sz="quarter" idx="11"/>
          </p:nvPr>
        </p:nvSpPr>
        <p:spPr/>
        <p:txBody>
          <a:bodyPr/>
          <a:lstStyle/>
          <a:p>
            <a:fld id="{58CADE77-9849-42AC-AF48-84E8E08BE393}"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8CADE77-9849-42AC-AF48-84E8E08BE393}"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795D0EC-758A-4270-AE76-A559D8D96C1A}" type="datetimeFigureOut">
              <a:rPr lang="tr-TR" smtClean="0"/>
              <a:t>05.02.2020</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horiba.com/en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z="4000" b="1" dirty="0"/>
              <a:t>LA950-HORIBA PARTİCLE SİZE ANALYZER</a:t>
            </a:r>
            <a:r>
              <a:rPr lang="tr-TR" sz="4000" dirty="0"/>
              <a:t/>
            </a:r>
            <a:br>
              <a:rPr lang="tr-TR" sz="4000" dirty="0"/>
            </a:br>
            <a:endParaRPr lang="tr-TR" sz="4000" dirty="0"/>
          </a:p>
        </p:txBody>
      </p:sp>
      <p:sp>
        <p:nvSpPr>
          <p:cNvPr id="3" name="Subtitle 2"/>
          <p:cNvSpPr>
            <a:spLocks noGrp="1"/>
          </p:cNvSpPr>
          <p:nvPr>
            <p:ph type="subTitle" idx="1"/>
          </p:nvPr>
        </p:nvSpPr>
        <p:spPr/>
        <p:txBody>
          <a:bodyPr>
            <a:normAutofit/>
          </a:bodyPr>
          <a:lstStyle/>
          <a:p>
            <a:r>
              <a:rPr lang="tr-TR" sz="2800" b="1" dirty="0" smtClean="0">
                <a:solidFill>
                  <a:srgbClr val="FF0000"/>
                </a:solidFill>
              </a:rPr>
              <a:t>USER MANUAL</a:t>
            </a:r>
            <a:endParaRPr lang="tr-TR" sz="2800" b="1" dirty="0">
              <a:solidFill>
                <a:srgbClr val="FF0000"/>
              </a:solidFill>
            </a:endParaRPr>
          </a:p>
        </p:txBody>
      </p:sp>
    </p:spTree>
    <p:extLst>
      <p:ext uri="{BB962C8B-B14F-4D97-AF65-F5344CB8AC3E}">
        <p14:creationId xmlns:p14="http://schemas.microsoft.com/office/powerpoint/2010/main" val="27266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fontScale="92500" lnSpcReduction="10000"/>
          </a:bodyPr>
          <a:lstStyle/>
          <a:p>
            <a:pPr algn="just"/>
            <a:r>
              <a:rPr lang="tr-TR" b="1" dirty="0">
                <a:solidFill>
                  <a:srgbClr val="FF0000"/>
                </a:solidFill>
              </a:rPr>
              <a:t>Particle size measurements can be reported as </a:t>
            </a:r>
            <a:endParaRPr lang="tr-TR" b="1" dirty="0" smtClean="0">
              <a:solidFill>
                <a:srgbClr val="FF0000"/>
              </a:solidFill>
            </a:endParaRPr>
          </a:p>
          <a:p>
            <a:pPr algn="just"/>
            <a:endParaRPr lang="tr-TR" dirty="0"/>
          </a:p>
          <a:p>
            <a:pPr marL="114300" indent="0" algn="just">
              <a:buNone/>
            </a:pPr>
            <a:r>
              <a:rPr lang="tr-TR" dirty="0" smtClean="0">
                <a:solidFill>
                  <a:srgbClr val="FF0000"/>
                </a:solidFill>
              </a:rPr>
              <a:t>Sauter</a:t>
            </a:r>
            <a:r>
              <a:rPr lang="tr-TR" dirty="0">
                <a:solidFill>
                  <a:srgbClr val="FF0000"/>
                </a:solidFill>
              </a:rPr>
              <a:t>, or surface mean diameters </a:t>
            </a:r>
            <a:r>
              <a:rPr lang="tr-TR" dirty="0"/>
              <a:t>D</a:t>
            </a:r>
            <a:r>
              <a:rPr lang="tr-TR" baseline="-25000" dirty="0"/>
              <a:t>32</a:t>
            </a:r>
            <a:r>
              <a:rPr lang="tr-TR" dirty="0"/>
              <a:t> (D</a:t>
            </a:r>
            <a:r>
              <a:rPr lang="tr-TR" baseline="-25000" dirty="0"/>
              <a:t>32</a:t>
            </a:r>
            <a:r>
              <a:rPr lang="tr-TR" dirty="0"/>
              <a:t> = ∑ </a:t>
            </a:r>
            <a:r>
              <a:rPr lang="tr-TR" i="1" dirty="0"/>
              <a:t>n</a:t>
            </a:r>
            <a:r>
              <a:rPr lang="tr-TR" i="1" baseline="-25000" dirty="0"/>
              <a:t>i</a:t>
            </a:r>
            <a:r>
              <a:rPr lang="tr-TR" i="1" dirty="0"/>
              <a:t>d</a:t>
            </a:r>
            <a:r>
              <a:rPr lang="tr-TR" i="1" baseline="-25000" dirty="0"/>
              <a:t>i</a:t>
            </a:r>
            <a:r>
              <a:rPr lang="tr-TR" baseline="30000" dirty="0"/>
              <a:t>3</a:t>
            </a:r>
            <a:r>
              <a:rPr lang="tr-TR" dirty="0"/>
              <a:t> / ∑ </a:t>
            </a:r>
            <a:r>
              <a:rPr lang="tr-TR" i="1" dirty="0"/>
              <a:t>n</a:t>
            </a:r>
            <a:r>
              <a:rPr lang="tr-TR" i="1" baseline="-25000" dirty="0"/>
              <a:t>i</a:t>
            </a:r>
            <a:r>
              <a:rPr lang="tr-TR" i="1" dirty="0"/>
              <a:t>d</a:t>
            </a:r>
            <a:r>
              <a:rPr lang="tr-TR" i="1" baseline="-25000" dirty="0"/>
              <a:t>i</a:t>
            </a:r>
            <a:r>
              <a:rPr lang="tr-TR" baseline="30000" dirty="0"/>
              <a:t>2 </a:t>
            </a:r>
            <a:r>
              <a:rPr lang="tr-TR" dirty="0"/>
              <a:t>) </a:t>
            </a:r>
            <a:r>
              <a:rPr lang="tr-TR" dirty="0">
                <a:solidFill>
                  <a:srgbClr val="FF0000"/>
                </a:solidFill>
              </a:rPr>
              <a:t>or </a:t>
            </a:r>
            <a:endParaRPr lang="tr-TR" dirty="0" smtClean="0">
              <a:solidFill>
                <a:srgbClr val="FF0000"/>
              </a:solidFill>
            </a:endParaRPr>
          </a:p>
          <a:p>
            <a:pPr marL="114300" indent="0" algn="just">
              <a:buNone/>
            </a:pPr>
            <a:r>
              <a:rPr lang="tr-TR" dirty="0" smtClean="0">
                <a:solidFill>
                  <a:srgbClr val="FF0000"/>
                </a:solidFill>
              </a:rPr>
              <a:t>volume </a:t>
            </a:r>
            <a:r>
              <a:rPr lang="tr-TR" dirty="0">
                <a:solidFill>
                  <a:srgbClr val="FF0000"/>
                </a:solidFill>
              </a:rPr>
              <a:t>mean diameters </a:t>
            </a:r>
            <a:r>
              <a:rPr lang="tr-TR" dirty="0"/>
              <a:t>D</a:t>
            </a:r>
            <a:r>
              <a:rPr lang="tr-TR" baseline="-25000" dirty="0"/>
              <a:t>43</a:t>
            </a:r>
            <a:r>
              <a:rPr lang="tr-TR" dirty="0"/>
              <a:t> (D</a:t>
            </a:r>
            <a:r>
              <a:rPr lang="tr-TR" baseline="-25000" dirty="0"/>
              <a:t>43</a:t>
            </a:r>
            <a:r>
              <a:rPr lang="tr-TR" dirty="0"/>
              <a:t> = ∑ </a:t>
            </a:r>
            <a:r>
              <a:rPr lang="tr-TR" i="1" dirty="0"/>
              <a:t>n</a:t>
            </a:r>
            <a:r>
              <a:rPr lang="tr-TR" i="1" baseline="-25000" dirty="0"/>
              <a:t>i</a:t>
            </a:r>
            <a:r>
              <a:rPr lang="tr-TR" i="1" dirty="0"/>
              <a:t>d</a:t>
            </a:r>
            <a:r>
              <a:rPr lang="tr-TR" i="1" baseline="-25000" dirty="0"/>
              <a:t>i</a:t>
            </a:r>
            <a:r>
              <a:rPr lang="tr-TR" baseline="30000" dirty="0"/>
              <a:t>4</a:t>
            </a:r>
            <a:r>
              <a:rPr lang="tr-TR" dirty="0"/>
              <a:t> / ∑ </a:t>
            </a:r>
            <a:r>
              <a:rPr lang="tr-TR" i="1" dirty="0"/>
              <a:t>n</a:t>
            </a:r>
            <a:r>
              <a:rPr lang="tr-TR" i="1" baseline="-25000" dirty="0"/>
              <a:t>i</a:t>
            </a:r>
            <a:r>
              <a:rPr lang="tr-TR" i="1" dirty="0"/>
              <a:t>d</a:t>
            </a:r>
            <a:r>
              <a:rPr lang="tr-TR" i="1" baseline="-25000" dirty="0"/>
              <a:t>i</a:t>
            </a:r>
            <a:r>
              <a:rPr lang="tr-TR" baseline="30000" dirty="0"/>
              <a:t>3 </a:t>
            </a:r>
            <a:r>
              <a:rPr lang="tr-TR" dirty="0"/>
              <a:t>), </a:t>
            </a:r>
            <a:endParaRPr lang="tr-TR" dirty="0" smtClean="0"/>
          </a:p>
          <a:p>
            <a:pPr algn="just"/>
            <a:endParaRPr lang="tr-TR" dirty="0"/>
          </a:p>
          <a:p>
            <a:pPr marL="114300" indent="0" algn="just">
              <a:buNone/>
            </a:pPr>
            <a:r>
              <a:rPr lang="tr-TR" dirty="0" smtClean="0"/>
              <a:t>where </a:t>
            </a:r>
            <a:r>
              <a:rPr lang="tr-TR" i="1" dirty="0"/>
              <a:t>n</a:t>
            </a:r>
            <a:r>
              <a:rPr lang="tr-TR" i="1" baseline="-25000" dirty="0"/>
              <a:t>i</a:t>
            </a:r>
            <a:r>
              <a:rPr lang="tr-TR" dirty="0"/>
              <a:t> is the number of particles with diameter </a:t>
            </a:r>
            <a:r>
              <a:rPr lang="tr-TR" i="1" dirty="0"/>
              <a:t>d</a:t>
            </a:r>
            <a:r>
              <a:rPr lang="tr-TR" i="1" baseline="-25000" dirty="0"/>
              <a:t>i</a:t>
            </a:r>
            <a:r>
              <a:rPr lang="tr-TR" dirty="0"/>
              <a:t>. The refractive indices of the dispersed and continuous phases used in the calculations of the particle size distribution (PSD)  are generally 1.135 and 1.330, respectively. </a:t>
            </a:r>
            <a:endParaRPr lang="tr-TR" dirty="0" smtClean="0"/>
          </a:p>
          <a:p>
            <a:pPr marL="114300" indent="0" algn="just">
              <a:buNone/>
            </a:pPr>
            <a:endParaRPr lang="tr-TR" dirty="0"/>
          </a:p>
          <a:p>
            <a:pPr algn="just"/>
            <a:r>
              <a:rPr lang="tr-TR" dirty="0" smtClean="0"/>
              <a:t>To </a:t>
            </a:r>
            <a:r>
              <a:rPr lang="tr-TR" dirty="0"/>
              <a:t>determine the width of the distribution of particle sizes, ‘span’ can be calculated from the following Formula</a:t>
            </a:r>
            <a:r>
              <a:rPr lang="tr-TR" dirty="0" smtClean="0"/>
              <a:t>:</a:t>
            </a:r>
          </a:p>
          <a:p>
            <a:pPr algn="just"/>
            <a:endParaRPr lang="tr-TR" dirty="0"/>
          </a:p>
          <a:p>
            <a:pPr marL="114300" indent="0" algn="just">
              <a:buNone/>
            </a:pPr>
            <a:r>
              <a:rPr lang="en-US" dirty="0"/>
              <a:t> </a:t>
            </a:r>
            <a:r>
              <a:rPr lang="en-US" dirty="0">
                <a:solidFill>
                  <a:srgbClr val="FF0000"/>
                </a:solidFill>
              </a:rPr>
              <a:t>Span</a:t>
            </a:r>
            <a:r>
              <a:rPr lang="en-US" dirty="0"/>
              <a:t> = [</a:t>
            </a:r>
            <a:r>
              <a:rPr lang="en-US" i="1" dirty="0"/>
              <a:t>d </a:t>
            </a:r>
            <a:r>
              <a:rPr lang="en-US" dirty="0"/>
              <a:t>(</a:t>
            </a:r>
            <a:r>
              <a:rPr lang="en-US" i="1" dirty="0"/>
              <a:t>v</a:t>
            </a:r>
            <a:r>
              <a:rPr lang="en-US" dirty="0"/>
              <a:t>, 90) – </a:t>
            </a:r>
            <a:r>
              <a:rPr lang="en-US" i="1" dirty="0"/>
              <a:t>d</a:t>
            </a:r>
            <a:r>
              <a:rPr lang="en-US" dirty="0"/>
              <a:t> (</a:t>
            </a:r>
            <a:r>
              <a:rPr lang="en-US" i="1" dirty="0"/>
              <a:t>v</a:t>
            </a:r>
            <a:r>
              <a:rPr lang="en-US" dirty="0"/>
              <a:t>, 10)] / </a:t>
            </a:r>
            <a:r>
              <a:rPr lang="en-US" i="1" dirty="0"/>
              <a:t>d </a:t>
            </a:r>
            <a:r>
              <a:rPr lang="en-US" dirty="0"/>
              <a:t>(</a:t>
            </a:r>
            <a:r>
              <a:rPr lang="en-US" i="1" dirty="0"/>
              <a:t>v</a:t>
            </a:r>
            <a:r>
              <a:rPr lang="en-US" dirty="0"/>
              <a:t>, 50)         </a:t>
            </a:r>
            <a:endParaRPr lang="tr-TR" dirty="0" smtClean="0"/>
          </a:p>
          <a:p>
            <a:pPr marL="114300" indent="0" algn="just">
              <a:buNone/>
            </a:pPr>
            <a:r>
              <a:rPr lang="en-US" dirty="0" smtClean="0"/>
              <a:t>                                                                          </a:t>
            </a:r>
            <a:endParaRPr lang="tr-TR" dirty="0"/>
          </a:p>
          <a:p>
            <a:pPr marL="114300" indent="0" algn="just">
              <a:buNone/>
            </a:pPr>
            <a:r>
              <a:rPr lang="tr-TR" dirty="0" smtClean="0"/>
              <a:t>where, </a:t>
            </a:r>
            <a:r>
              <a:rPr lang="tr-TR" i="1" dirty="0"/>
              <a:t>d </a:t>
            </a:r>
            <a:r>
              <a:rPr lang="tr-TR" dirty="0"/>
              <a:t>(</a:t>
            </a:r>
            <a:r>
              <a:rPr lang="tr-TR" i="1" dirty="0"/>
              <a:t>v</a:t>
            </a:r>
            <a:r>
              <a:rPr lang="tr-TR" dirty="0"/>
              <a:t>, 10), </a:t>
            </a:r>
            <a:r>
              <a:rPr lang="tr-TR" i="1" dirty="0"/>
              <a:t>d </a:t>
            </a:r>
            <a:r>
              <a:rPr lang="tr-TR" dirty="0"/>
              <a:t>(</a:t>
            </a:r>
            <a:r>
              <a:rPr lang="tr-TR" i="1" dirty="0"/>
              <a:t>v</a:t>
            </a:r>
            <a:r>
              <a:rPr lang="tr-TR" dirty="0"/>
              <a:t>, 50), and </a:t>
            </a:r>
            <a:r>
              <a:rPr lang="tr-TR" i="1" dirty="0"/>
              <a:t>d </a:t>
            </a:r>
            <a:r>
              <a:rPr lang="tr-TR" dirty="0"/>
              <a:t>(</a:t>
            </a:r>
            <a:r>
              <a:rPr lang="tr-TR" i="1" dirty="0"/>
              <a:t>v</a:t>
            </a:r>
            <a:r>
              <a:rPr lang="tr-TR" dirty="0"/>
              <a:t>, 90) are diameters at 10, 50, and 90% cumulative volume, respectively. In other words, [</a:t>
            </a:r>
            <a:r>
              <a:rPr lang="tr-TR" i="1" dirty="0"/>
              <a:t>d </a:t>
            </a:r>
            <a:r>
              <a:rPr lang="tr-TR" dirty="0"/>
              <a:t>(</a:t>
            </a:r>
            <a:r>
              <a:rPr lang="tr-TR" i="1" dirty="0"/>
              <a:t>v</a:t>
            </a:r>
            <a:r>
              <a:rPr lang="tr-TR" dirty="0"/>
              <a:t>, 90) – </a:t>
            </a:r>
            <a:r>
              <a:rPr lang="tr-TR" i="1" dirty="0"/>
              <a:t>d </a:t>
            </a:r>
            <a:r>
              <a:rPr lang="tr-TR" dirty="0"/>
              <a:t>(</a:t>
            </a:r>
            <a:r>
              <a:rPr lang="tr-TR" i="1" dirty="0"/>
              <a:t>v</a:t>
            </a:r>
            <a:r>
              <a:rPr lang="tr-TR" dirty="0"/>
              <a:t>, 10)] is the range of the data and </a:t>
            </a:r>
            <a:r>
              <a:rPr lang="tr-TR" i="1" dirty="0"/>
              <a:t>d </a:t>
            </a:r>
            <a:r>
              <a:rPr lang="tr-TR" dirty="0"/>
              <a:t>(</a:t>
            </a:r>
            <a:r>
              <a:rPr lang="tr-TR" i="1" dirty="0"/>
              <a:t>v</a:t>
            </a:r>
            <a:r>
              <a:rPr lang="tr-TR" dirty="0"/>
              <a:t>,50) is the median diameter.</a:t>
            </a:r>
          </a:p>
          <a:p>
            <a:endParaRPr lang="tr-TR" dirty="0"/>
          </a:p>
        </p:txBody>
      </p:sp>
    </p:spTree>
    <p:extLst>
      <p:ext uri="{BB962C8B-B14F-4D97-AF65-F5344CB8AC3E}">
        <p14:creationId xmlns:p14="http://schemas.microsoft.com/office/powerpoint/2010/main" val="5564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83" y="332656"/>
            <a:ext cx="7620000" cy="1143000"/>
          </a:xfrm>
        </p:spPr>
        <p:txBody>
          <a:bodyPr/>
          <a:lstStyle/>
          <a:p>
            <a:pPr algn="just"/>
            <a:r>
              <a:rPr lang="tr-TR" sz="2200" dirty="0">
                <a:latin typeface="+mn-lt"/>
              </a:rPr>
              <a:t>By default </a:t>
            </a:r>
            <a:r>
              <a:rPr lang="tr-TR" sz="2200" dirty="0" smtClean="0">
                <a:latin typeface="+mn-lt"/>
              </a:rPr>
              <a:t>the device </a:t>
            </a:r>
            <a:r>
              <a:rPr lang="tr-TR" sz="2200" dirty="0">
                <a:latin typeface="+mn-lt"/>
              </a:rPr>
              <a:t>display D43 if you need D32 you need to recompute data in surface (area). You don't need to make any new measurement. Here the process to make </a:t>
            </a:r>
            <a:r>
              <a:rPr lang="tr-TR" sz="2200" dirty="0" smtClean="0">
                <a:latin typeface="+mn-lt"/>
              </a:rPr>
              <a:t>recalculation:</a:t>
            </a:r>
            <a:endParaRPr lang="tr-TR" sz="2200" dirty="0">
              <a:latin typeface="+mn-lt"/>
            </a:endParaRPr>
          </a:p>
        </p:txBody>
      </p:sp>
      <p:sp>
        <p:nvSpPr>
          <p:cNvPr id="4" name="Content Placeholder 3"/>
          <p:cNvSpPr>
            <a:spLocks noGrp="1"/>
          </p:cNvSpPr>
          <p:nvPr>
            <p:ph idx="1"/>
          </p:nvPr>
        </p:nvSpPr>
        <p:spPr/>
        <p:txBody>
          <a:bodyPr/>
          <a:lstStyle/>
          <a:p>
            <a:r>
              <a:rPr lang="tr-TR" dirty="0" smtClean="0"/>
              <a:t>Select </a:t>
            </a:r>
            <a:r>
              <a:rPr lang="tr-TR" dirty="0"/>
              <a:t>the second data and click on </a:t>
            </a:r>
            <a:r>
              <a:rPr lang="tr-TR" u="sng" dirty="0">
                <a:solidFill>
                  <a:srgbClr val="FF0000"/>
                </a:solidFill>
              </a:rPr>
              <a:t>recalculaiton </a:t>
            </a:r>
            <a:r>
              <a:rPr lang="tr-TR" u="sng" dirty="0" smtClean="0">
                <a:solidFill>
                  <a:srgbClr val="FF0000"/>
                </a:solidFill>
              </a:rPr>
              <a:t>icon.</a:t>
            </a:r>
          </a:p>
          <a:p>
            <a:endParaRPr lang="tr-TR" u="sng" dirty="0">
              <a:solidFill>
                <a:srgbClr val="FF0000"/>
              </a:solidFill>
            </a:endParaRPr>
          </a:p>
          <a:p>
            <a:endParaRPr lang="tr-TR" u="sng" dirty="0" smtClean="0">
              <a:solidFill>
                <a:srgbClr val="FF0000"/>
              </a:solidFill>
            </a:endParaRPr>
          </a:p>
          <a:p>
            <a:endParaRPr lang="tr-TR" u="sng" dirty="0">
              <a:solidFill>
                <a:srgbClr val="FF0000"/>
              </a:solidFill>
            </a:endParaRPr>
          </a:p>
          <a:p>
            <a:endParaRPr lang="tr-TR" u="sng" dirty="0" smtClean="0">
              <a:solidFill>
                <a:srgbClr val="FF0000"/>
              </a:solidFill>
            </a:endParaRPr>
          </a:p>
          <a:p>
            <a:endParaRPr lang="tr-TR" u="sng" dirty="0">
              <a:solidFill>
                <a:srgbClr val="FF0000"/>
              </a:solidFill>
            </a:endParaRPr>
          </a:p>
          <a:p>
            <a:endParaRPr lang="tr-TR" u="sng" dirty="0" smtClean="0">
              <a:solidFill>
                <a:srgbClr val="FF0000"/>
              </a:solidFill>
            </a:endParaRPr>
          </a:p>
          <a:p>
            <a:endParaRPr lang="tr-TR" u="sng" dirty="0">
              <a:solidFill>
                <a:srgbClr val="FF0000"/>
              </a:solidFill>
            </a:endParaRPr>
          </a:p>
          <a:p>
            <a:pPr algn="just"/>
            <a:r>
              <a:rPr lang="tr-TR" dirty="0"/>
              <a:t>Then select AREA in distribution base field</a:t>
            </a:r>
            <a:r>
              <a:rPr lang="tr-TR" dirty="0" smtClean="0"/>
              <a:t>. After </a:t>
            </a:r>
            <a:r>
              <a:rPr lang="tr-TR" dirty="0"/>
              <a:t>data is finished, reload the same data a second time by selecting </a:t>
            </a:r>
            <a:r>
              <a:rPr lang="tr-TR" dirty="0" smtClean="0"/>
              <a:t>and </a:t>
            </a:r>
            <a:r>
              <a:rPr lang="tr-TR" dirty="0"/>
              <a:t>click on </a:t>
            </a:r>
            <a:r>
              <a:rPr lang="tr-TR" dirty="0" smtClean="0"/>
              <a:t>recalculation icon.</a:t>
            </a:r>
            <a:endParaRPr lang="tr-TR" u="sng" dirty="0" smtClean="0">
              <a:solidFill>
                <a:srgbClr val="FF0000"/>
              </a:solidFill>
            </a:endParaRPr>
          </a:p>
          <a:p>
            <a:endParaRPr lang="tr-TR"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34194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6" y="3016466"/>
            <a:ext cx="809625" cy="11049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3117421">
            <a:off x="3454582" y="3125177"/>
            <a:ext cx="790135" cy="2213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Straight Arrow Connector 6"/>
          <p:cNvCxnSpPr/>
          <p:nvPr/>
        </p:nvCxnSpPr>
        <p:spPr>
          <a:xfrm flipH="1">
            <a:off x="6372200" y="2060848"/>
            <a:ext cx="576064"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07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11560" y="260648"/>
            <a:ext cx="7620000" cy="5376664"/>
          </a:xfrm>
        </p:spPr>
        <p:txBody>
          <a:bodyPr/>
          <a:lstStyle/>
          <a:p>
            <a:pPr marL="114300" indent="0" algn="just">
              <a:buNone/>
            </a:pPr>
            <a:r>
              <a:rPr lang="tr-TR" dirty="0" smtClean="0"/>
              <a:t>Then </a:t>
            </a:r>
            <a:r>
              <a:rPr lang="tr-TR" dirty="0"/>
              <a:t>the first data will be in Volume base and the second file in Surface base. If you want to keep the file in surface you have to save the </a:t>
            </a:r>
            <a:r>
              <a:rPr lang="tr-TR" dirty="0" smtClean="0"/>
              <a:t>data with </a:t>
            </a:r>
            <a:r>
              <a:rPr lang="tr-TR" dirty="0"/>
              <a:t>a different name </a:t>
            </a:r>
            <a:r>
              <a:rPr lang="tr-TR" dirty="0" smtClean="0"/>
              <a:t>(for example data </a:t>
            </a:r>
            <a:r>
              <a:rPr lang="tr-TR" dirty="0"/>
              <a:t>in surface....).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564773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4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656" t="14445" r="19688" b="19167"/>
          <a:stretch/>
        </p:blipFill>
        <p:spPr bwMode="auto">
          <a:xfrm>
            <a:off x="323528" y="548680"/>
            <a:ext cx="806489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18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tr-TR" dirty="0"/>
              <a:t>After you finished your analyses, </a:t>
            </a:r>
            <a:r>
              <a:rPr lang="tr-TR" dirty="0" smtClean="0"/>
              <a:t>save </a:t>
            </a:r>
            <a:r>
              <a:rPr lang="tr-TR" dirty="0"/>
              <a:t>your data then, rinse the device several times by adding distilled water from sample chamber. </a:t>
            </a:r>
            <a:endParaRPr lang="tr-TR" dirty="0" smtClean="0"/>
          </a:p>
          <a:p>
            <a:pPr marL="114300" indent="0" algn="just">
              <a:buNone/>
            </a:pPr>
            <a:endParaRPr lang="tr-TR" dirty="0"/>
          </a:p>
          <a:p>
            <a:pPr algn="just"/>
            <a:r>
              <a:rPr lang="tr-TR" dirty="0"/>
              <a:t>To shot down the device, first close software, then computer and finally close the LA950 partica.</a:t>
            </a:r>
          </a:p>
          <a:p>
            <a:endParaRPr lang="tr-TR" dirty="0" smtClean="0"/>
          </a:p>
          <a:p>
            <a:r>
              <a:rPr lang="tr-TR" dirty="0" smtClean="0"/>
              <a:t>For further assistance visit </a:t>
            </a:r>
            <a:r>
              <a:rPr lang="tr-TR" dirty="0">
                <a:hlinkClick r:id="rId2"/>
              </a:rPr>
              <a:t>https://www.horiba.com/en_en/</a:t>
            </a:r>
            <a:endParaRPr lang="tr-TR" dirty="0"/>
          </a:p>
        </p:txBody>
      </p:sp>
    </p:spTree>
    <p:extLst>
      <p:ext uri="{BB962C8B-B14F-4D97-AF65-F5344CB8AC3E}">
        <p14:creationId xmlns:p14="http://schemas.microsoft.com/office/powerpoint/2010/main" val="265615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t>About the device </a:t>
            </a:r>
            <a:r>
              <a:rPr lang="tr-TR" sz="3200" dirty="0"/>
              <a:t/>
            </a:r>
            <a:br>
              <a:rPr lang="tr-TR" sz="3200" dirty="0"/>
            </a:br>
            <a:endParaRPr lang="tr-TR" sz="3200" dirty="0"/>
          </a:p>
        </p:txBody>
      </p:sp>
      <p:sp>
        <p:nvSpPr>
          <p:cNvPr id="3" name="Content Placeholder 2"/>
          <p:cNvSpPr>
            <a:spLocks noGrp="1"/>
          </p:cNvSpPr>
          <p:nvPr>
            <p:ph idx="1"/>
          </p:nvPr>
        </p:nvSpPr>
        <p:spPr>
          <a:xfrm>
            <a:off x="457200" y="1600200"/>
            <a:ext cx="7620000" cy="4637112"/>
          </a:xfrm>
        </p:spPr>
        <p:txBody>
          <a:bodyPr>
            <a:normAutofit/>
          </a:bodyPr>
          <a:lstStyle/>
          <a:p>
            <a:pPr algn="just"/>
            <a:r>
              <a:rPr lang="tr-TR" sz="2400" dirty="0"/>
              <a:t>LA950-HORIBA (Partica LA-950, Horiba Ltd., Japan).  particle size analyzer is a laser light scattering instrument (Partica LA-950, Horiba Ltd., Japan). </a:t>
            </a:r>
            <a:r>
              <a:rPr lang="tr-TR" sz="2400" b="1" dirty="0">
                <a:solidFill>
                  <a:srgbClr val="FF0000"/>
                </a:solidFill>
              </a:rPr>
              <a:t>The system could detect particle sizes ranging from 10 nm to 3 mm. </a:t>
            </a:r>
            <a:r>
              <a:rPr lang="tr-TR" sz="2400" dirty="0"/>
              <a:t>This instrument measures the intensity of laser light scattered from </a:t>
            </a:r>
            <a:r>
              <a:rPr lang="tr-TR" sz="2400" dirty="0" smtClean="0"/>
              <a:t>sample, </a:t>
            </a:r>
            <a:r>
              <a:rPr lang="tr-TR" sz="2400" dirty="0"/>
              <a:t>and then reports the PSD that gives the closest ﬁt between theoretical calculations (Mie theory) and experimental measurements of intensity versus scattering angle. </a:t>
            </a:r>
          </a:p>
        </p:txBody>
      </p:sp>
    </p:spTree>
    <p:extLst>
      <p:ext uri="{BB962C8B-B14F-4D97-AF65-F5344CB8AC3E}">
        <p14:creationId xmlns:p14="http://schemas.microsoft.com/office/powerpoint/2010/main" val="32077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solidFill>
                  <a:srgbClr val="FF0000"/>
                </a:solidFill>
              </a:rPr>
              <a:t>Measurement</a:t>
            </a:r>
            <a:r>
              <a:rPr lang="tr-TR" sz="3200" dirty="0"/>
              <a:t/>
            </a:r>
            <a:br>
              <a:rPr lang="tr-TR" sz="3200" dirty="0"/>
            </a:br>
            <a:endParaRPr lang="tr-TR" sz="3200" dirty="0"/>
          </a:p>
        </p:txBody>
      </p:sp>
      <p:sp>
        <p:nvSpPr>
          <p:cNvPr id="3" name="Content Placeholder 2"/>
          <p:cNvSpPr>
            <a:spLocks noGrp="1"/>
          </p:cNvSpPr>
          <p:nvPr>
            <p:ph idx="1"/>
          </p:nvPr>
        </p:nvSpPr>
        <p:spPr>
          <a:xfrm>
            <a:off x="457200" y="836712"/>
            <a:ext cx="7620000" cy="5564088"/>
          </a:xfrm>
        </p:spPr>
        <p:txBody>
          <a:bodyPr/>
          <a:lstStyle/>
          <a:p>
            <a:pPr algn="just"/>
            <a:r>
              <a:rPr lang="tr-TR" dirty="0">
                <a:solidFill>
                  <a:srgbClr val="FF0000"/>
                </a:solidFill>
              </a:rPr>
              <a:t>To start only use distilled water. (If you need to use oil, it should be organic oil). Check whether disposal bottle is unfilled to prevent any water overflow.</a:t>
            </a:r>
          </a:p>
          <a:p>
            <a:r>
              <a:rPr lang="tr-TR" dirty="0"/>
              <a:t>Turn on LA950-Horıba particle size analyzer.</a:t>
            </a:r>
          </a:p>
          <a:p>
            <a:endParaRPr lang="tr-TR" dirty="0" smtClean="0"/>
          </a:p>
          <a:p>
            <a:endParaRPr lang="tr-TR" dirty="0"/>
          </a:p>
          <a:p>
            <a:endParaRPr lang="tr-TR" dirty="0"/>
          </a:p>
        </p:txBody>
      </p:sp>
      <p:pic>
        <p:nvPicPr>
          <p:cNvPr id="1027" name="Picture 3" descr="D:\DCIM\telefon resim\Camera\20200124_1418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11560" y="2636912"/>
            <a:ext cx="3712768" cy="278457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3834007">
            <a:off x="2896671" y="5069772"/>
            <a:ext cx="638519" cy="252028"/>
          </a:xfrm>
          <a:prstGeom prst="rightArrow">
            <a:avLst>
              <a:gd name="adj1" fmla="val 50000"/>
              <a:gd name="adj2" fmla="val 51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4021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normAutofit/>
          </a:bodyPr>
          <a:lstStyle/>
          <a:p>
            <a:r>
              <a:rPr lang="tr-TR" dirty="0"/>
              <a:t>Turn on PC connected to </a:t>
            </a:r>
            <a:r>
              <a:rPr lang="tr-TR" dirty="0" smtClean="0"/>
              <a:t>device.</a:t>
            </a:r>
          </a:p>
          <a:p>
            <a:endParaRPr lang="tr-TR" dirty="0"/>
          </a:p>
          <a:p>
            <a:pPr marL="114300" indent="0">
              <a:buNone/>
            </a:pPr>
            <a:r>
              <a:rPr lang="tr-TR" dirty="0" smtClean="0"/>
              <a:t> </a:t>
            </a:r>
          </a:p>
          <a:p>
            <a:pPr marL="114300" indent="0">
              <a:buNone/>
            </a:pPr>
            <a:endParaRPr lang="tr-TR" dirty="0"/>
          </a:p>
          <a:p>
            <a:pPr marL="114300" indent="0">
              <a:buNone/>
            </a:pPr>
            <a:endParaRPr lang="tr-TR" dirty="0" smtClean="0"/>
          </a:p>
          <a:p>
            <a:pPr marL="114300" indent="0">
              <a:buNone/>
            </a:pPr>
            <a:endParaRPr lang="tr-TR" dirty="0"/>
          </a:p>
          <a:p>
            <a:pPr marL="114300" indent="0">
              <a:buNone/>
            </a:pPr>
            <a:endParaRPr lang="tr-TR" dirty="0" smtClean="0"/>
          </a:p>
          <a:p>
            <a:pPr marL="114300" indent="0">
              <a:buNone/>
            </a:pPr>
            <a:endParaRPr lang="tr-TR" dirty="0" smtClean="0"/>
          </a:p>
          <a:p>
            <a:pPr marL="114300" indent="0">
              <a:buNone/>
            </a:pPr>
            <a:r>
              <a:rPr lang="tr-TR" dirty="0" smtClean="0"/>
              <a:t>                                                                                               ICON</a:t>
            </a:r>
            <a:endParaRPr lang="tr-TR" dirty="0"/>
          </a:p>
          <a:p>
            <a:r>
              <a:rPr lang="tr-TR" dirty="0"/>
              <a:t>Open software from the Horiba Icon on the desktop</a:t>
            </a:r>
            <a:r>
              <a:rPr lang="tr-TR" dirty="0" smtClean="0"/>
              <a:t>.</a:t>
            </a:r>
          </a:p>
          <a:p>
            <a:endParaRPr lang="tr-TR" dirty="0"/>
          </a:p>
          <a:p>
            <a:endParaRPr lang="tr-TR" dirty="0"/>
          </a:p>
        </p:txBody>
      </p:sp>
      <p:pic>
        <p:nvPicPr>
          <p:cNvPr id="2050" name="Picture 2" descr="D:\DCIM\telefon resim\Camera\20200124_142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41" y="2073490"/>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CIM\telefon resim\Camera\20200124_1421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44" t="22930" r="48281" b="40047"/>
          <a:stretch/>
        </p:blipFill>
        <p:spPr bwMode="auto">
          <a:xfrm>
            <a:off x="6215953" y="2458061"/>
            <a:ext cx="1620180" cy="238354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9378685">
            <a:off x="1847211" y="3523821"/>
            <a:ext cx="638519" cy="252028"/>
          </a:xfrm>
          <a:prstGeom prst="rightArrow">
            <a:avLst>
              <a:gd name="adj1" fmla="val 50000"/>
              <a:gd name="adj2" fmla="val 51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5054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fontScale="92500" lnSpcReduction="20000"/>
          </a:bodyPr>
          <a:lstStyle/>
          <a:p>
            <a:r>
              <a:rPr lang="tr-TR" dirty="0"/>
              <a:t>Then start to navigator from software</a:t>
            </a:r>
            <a:r>
              <a:rPr lang="tr-TR" dirty="0" smtClean="0"/>
              <a:t>.</a:t>
            </a:r>
          </a:p>
          <a:p>
            <a:endParaRPr lang="tr-TR" dirty="0"/>
          </a:p>
          <a:p>
            <a:endParaRPr lang="tr-TR" dirty="0" smtClean="0"/>
          </a:p>
          <a:p>
            <a:endParaRPr lang="tr-TR" dirty="0" smtClean="0"/>
          </a:p>
          <a:p>
            <a:pPr marL="114300" indent="0">
              <a:buNone/>
            </a:pPr>
            <a:endParaRPr lang="tr-TR" dirty="0" smtClean="0"/>
          </a:p>
          <a:p>
            <a:pPr marL="114300" indent="0">
              <a:buNone/>
            </a:pPr>
            <a:endParaRPr lang="tr-TR" dirty="0"/>
          </a:p>
          <a:p>
            <a:r>
              <a:rPr lang="tr-TR" dirty="0"/>
              <a:t>Select method, or write your own method conditions manually</a:t>
            </a:r>
            <a:r>
              <a:rPr lang="tr-TR" dirty="0" smtClean="0"/>
              <a:t>.</a:t>
            </a:r>
          </a:p>
          <a:p>
            <a:endParaRPr lang="tr-TR" dirty="0"/>
          </a:p>
          <a:p>
            <a:endParaRPr lang="tr-TR" dirty="0" smtClean="0"/>
          </a:p>
          <a:p>
            <a:endParaRPr lang="tr-TR" dirty="0"/>
          </a:p>
          <a:p>
            <a:pPr marL="114300" indent="0">
              <a:buNone/>
            </a:pPr>
            <a:endParaRPr lang="tr-TR" dirty="0" smtClean="0"/>
          </a:p>
          <a:p>
            <a:endParaRPr lang="tr-TR" dirty="0"/>
          </a:p>
          <a:p>
            <a:endParaRPr lang="tr-TR" b="1" i="1" dirty="0" smtClean="0"/>
          </a:p>
          <a:p>
            <a:pPr algn="just"/>
            <a:endParaRPr lang="tr-TR" b="1" i="1" dirty="0" smtClean="0">
              <a:solidFill>
                <a:srgbClr val="FF0000"/>
              </a:solidFill>
            </a:endParaRPr>
          </a:p>
          <a:p>
            <a:pPr algn="just"/>
            <a:r>
              <a:rPr lang="tr-TR" b="1" i="1" dirty="0" smtClean="0">
                <a:solidFill>
                  <a:srgbClr val="FF0000"/>
                </a:solidFill>
              </a:rPr>
              <a:t>Give </a:t>
            </a:r>
            <a:r>
              <a:rPr lang="tr-TR" b="1" i="1" dirty="0">
                <a:solidFill>
                  <a:srgbClr val="FF0000"/>
                </a:solidFill>
              </a:rPr>
              <a:t>sample name and details related to your sample such as RI.That is,for emulsion </a:t>
            </a:r>
            <a:r>
              <a:rPr lang="tr-TR" b="1" i="1" dirty="0" smtClean="0">
                <a:solidFill>
                  <a:srgbClr val="FF0000"/>
                </a:solidFill>
              </a:rPr>
              <a:t>you can use </a:t>
            </a:r>
            <a:r>
              <a:rPr lang="tr-TR" b="1" i="1" dirty="0">
                <a:solidFill>
                  <a:srgbClr val="FF0000"/>
                </a:solidFill>
              </a:rPr>
              <a:t>RI 1.45 and 0 as imagiary part and 1.33 for water.</a:t>
            </a:r>
            <a:r>
              <a:rPr lang="tr-TR" i="1" dirty="0">
                <a:solidFill>
                  <a:srgbClr val="FF0000"/>
                </a:solidFill>
              </a:rPr>
              <a:t> </a:t>
            </a:r>
            <a:r>
              <a:rPr lang="tr-TR" b="1" i="1" dirty="0">
                <a:solidFill>
                  <a:srgbClr val="FF0000"/>
                </a:solidFill>
              </a:rPr>
              <a:t>If sample is colored imaginary part should not be equla to 0....but at least you should get a distribution reproducible</a:t>
            </a:r>
            <a:r>
              <a:rPr lang="tr-TR" b="1" i="1" dirty="0"/>
              <a:t>.</a:t>
            </a:r>
            <a:endParaRPr lang="tr-TR" dirty="0"/>
          </a:p>
          <a:p>
            <a:endParaRPr lang="tr-TR" dirty="0"/>
          </a:p>
          <a:p>
            <a:endParaRPr lang="tr-TR" dirty="0"/>
          </a:p>
        </p:txBody>
      </p:sp>
      <p:pic>
        <p:nvPicPr>
          <p:cNvPr id="3074" name="Picture 2" descr="D:\DCIM\telefon resim\Camera\20200124_1418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668"/>
          <a:stretch/>
        </p:blipFill>
        <p:spPr bwMode="auto">
          <a:xfrm>
            <a:off x="971600" y="836712"/>
            <a:ext cx="3960440" cy="140590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3704260">
            <a:off x="1569474" y="1747588"/>
            <a:ext cx="430954" cy="252028"/>
          </a:xfrm>
          <a:prstGeom prst="rightArrow">
            <a:avLst>
              <a:gd name="adj1" fmla="val 50000"/>
              <a:gd name="adj2" fmla="val 51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5" name="Picture 3" descr="D:\DCIM\telefon resim\Camera\20200124_14190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rot="5400000">
            <a:off x="5723062" y="2854002"/>
            <a:ext cx="1874340"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7668344" y="3578571"/>
            <a:ext cx="720080" cy="5760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7496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sim 7"/>
          <p:cNvPicPr>
            <a:picLocks noChangeAspect="1" noChangeArrowheads="1"/>
          </p:cNvPicPr>
          <p:nvPr/>
        </p:nvPicPr>
        <p:blipFill>
          <a:blip r:embed="rId2">
            <a:extLst>
              <a:ext uri="{28A0092B-C50C-407E-A947-70E740481C1C}">
                <a14:useLocalDpi xmlns:a14="http://schemas.microsoft.com/office/drawing/2010/main" val="0"/>
              </a:ext>
            </a:extLst>
          </a:blip>
          <a:srcRect l="4959" t="19841" r="62975" b="22221"/>
          <a:stretch>
            <a:fillRect/>
          </a:stretch>
        </p:blipFill>
        <p:spPr bwMode="auto">
          <a:xfrm>
            <a:off x="1907704" y="349655"/>
            <a:ext cx="4968552" cy="523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18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7620000" cy="5904656"/>
          </a:xfrm>
        </p:spPr>
        <p:txBody>
          <a:bodyPr>
            <a:normAutofit fontScale="85000" lnSpcReduction="20000"/>
          </a:bodyPr>
          <a:lstStyle/>
          <a:p>
            <a:endParaRPr lang="tr-TR" dirty="0" smtClean="0"/>
          </a:p>
          <a:p>
            <a:r>
              <a:rPr lang="tr-TR" dirty="0"/>
              <a:t>Close the data information window and press measurement bottom</a:t>
            </a:r>
            <a:r>
              <a:rPr lang="tr-TR" dirty="0" smtClean="0"/>
              <a:t>.</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marL="114300" indent="0">
              <a:buNone/>
            </a:pPr>
            <a:endParaRPr lang="tr-TR" dirty="0" smtClean="0"/>
          </a:p>
          <a:p>
            <a:r>
              <a:rPr lang="tr-TR" dirty="0"/>
              <a:t>Before to start measurement, to prevent contamination from previous study rinse </a:t>
            </a:r>
            <a:r>
              <a:rPr lang="tr-TR" dirty="0" smtClean="0"/>
              <a:t> with distilled water the </a:t>
            </a:r>
            <a:r>
              <a:rPr lang="tr-TR" dirty="0"/>
              <a:t>device twice prior to analyses. </a:t>
            </a:r>
            <a:endParaRPr lang="tr-TR" dirty="0" smtClean="0"/>
          </a:p>
          <a:p>
            <a:endParaRPr lang="tr-TR" dirty="0"/>
          </a:p>
          <a:p>
            <a:r>
              <a:rPr lang="tr-TR" dirty="0"/>
              <a:t>Sample </a:t>
            </a:r>
            <a:r>
              <a:rPr lang="tr-TR" dirty="0" smtClean="0"/>
              <a:t>chamber (distilled water </a:t>
            </a:r>
          </a:p>
          <a:p>
            <a:r>
              <a:rPr lang="tr-TR" dirty="0" smtClean="0"/>
              <a:t>and/or sample will be entered here.)</a:t>
            </a:r>
            <a:endParaRPr lang="tr-TR" dirty="0"/>
          </a:p>
          <a:p>
            <a:endParaRPr lang="tr-TR" dirty="0"/>
          </a:p>
          <a:p>
            <a:pPr marL="114300" indent="0">
              <a:buNone/>
            </a:pPr>
            <a:endParaRPr lang="tr-TR" dirty="0"/>
          </a:p>
          <a:p>
            <a:r>
              <a:rPr lang="tr-TR" dirty="0"/>
              <a:t>Fill with distilled water just one </a:t>
            </a:r>
            <a:endParaRPr lang="tr-TR" dirty="0" smtClean="0"/>
          </a:p>
          <a:p>
            <a:r>
              <a:rPr lang="tr-TR" dirty="0" smtClean="0"/>
              <a:t>or </a:t>
            </a:r>
            <a:r>
              <a:rPr lang="tr-TR" dirty="0"/>
              <a:t>two cm </a:t>
            </a:r>
            <a:r>
              <a:rPr lang="tr-TR" dirty="0" smtClean="0"/>
              <a:t>above </a:t>
            </a:r>
            <a:r>
              <a:rPr lang="tr-TR" dirty="0"/>
              <a:t>the </a:t>
            </a:r>
            <a:r>
              <a:rPr lang="tr-TR" u="sng" dirty="0">
                <a:solidFill>
                  <a:srgbClr val="FF0000"/>
                </a:solidFill>
              </a:rPr>
              <a:t>white blender</a:t>
            </a:r>
            <a:r>
              <a:rPr lang="tr-TR" dirty="0"/>
              <a:t> </a:t>
            </a:r>
            <a:endParaRPr lang="tr-TR" dirty="0" smtClean="0"/>
          </a:p>
          <a:p>
            <a:r>
              <a:rPr lang="tr-TR" dirty="0" smtClean="0"/>
              <a:t>of </a:t>
            </a:r>
            <a:r>
              <a:rPr lang="tr-TR" dirty="0"/>
              <a:t>the device. </a:t>
            </a:r>
          </a:p>
          <a:p>
            <a:pPr marL="114300" indent="0">
              <a:buNone/>
            </a:pPr>
            <a:endParaRPr lang="tr-TR" dirty="0" smtClean="0"/>
          </a:p>
          <a:p>
            <a:pPr marL="114300" indent="0">
              <a:buNone/>
            </a:pPr>
            <a:endParaRPr lang="tr-TR" dirty="0"/>
          </a:p>
          <a:p>
            <a:endParaRPr lang="tr-TR" dirty="0"/>
          </a:p>
        </p:txBody>
      </p:sp>
      <p:pic>
        <p:nvPicPr>
          <p:cNvPr id="4098" name="Picture 2" descr="D:\DCIM\telefon resim\Camera\20200124_14191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507" t="29759" r="507" b="-1"/>
          <a:stretch/>
        </p:blipFill>
        <p:spPr bwMode="auto">
          <a:xfrm>
            <a:off x="1226123" y="1364088"/>
            <a:ext cx="547260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rot="13970559">
            <a:off x="2072340" y="1716385"/>
            <a:ext cx="403085" cy="252028"/>
          </a:xfrm>
          <a:prstGeom prst="rightArrow">
            <a:avLst>
              <a:gd name="adj1" fmla="val 50000"/>
              <a:gd name="adj2" fmla="val 51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descr="D:\DCIM\telefon resim\Camera\20200124_1418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716015" y="4158208"/>
            <a:ext cx="2880320" cy="216023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3979179" y="4806280"/>
            <a:ext cx="1473669"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83968" y="4358082"/>
            <a:ext cx="720080" cy="151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13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684120"/>
            <a:ext cx="4320480" cy="5976664"/>
          </a:xfrm>
        </p:spPr>
        <p:txBody>
          <a:bodyPr>
            <a:noAutofit/>
          </a:bodyPr>
          <a:lstStyle/>
          <a:p>
            <a:pPr marL="114300" indent="0" algn="just">
              <a:buNone/>
            </a:pPr>
            <a:r>
              <a:rPr lang="tr-TR" sz="2400" b="1" dirty="0">
                <a:solidFill>
                  <a:srgbClr val="FF0000"/>
                </a:solidFill>
              </a:rPr>
              <a:t>During application follow this steps;</a:t>
            </a:r>
          </a:p>
          <a:p>
            <a:pPr marL="114300" indent="0" algn="just">
              <a:buNone/>
            </a:pPr>
            <a:r>
              <a:rPr lang="tr-TR" sz="2400" dirty="0" smtClean="0"/>
              <a:t>FEED</a:t>
            </a:r>
            <a:r>
              <a:rPr lang="tr-TR" sz="2400" dirty="0"/>
              <a:t>; De-bubble 2 times; start circulation (Pump Level 2, always open); agitation (Level 2); </a:t>
            </a:r>
            <a:r>
              <a:rPr lang="tr-TR" sz="2400" dirty="0" smtClean="0"/>
              <a:t>Check </a:t>
            </a:r>
            <a:r>
              <a:rPr lang="tr-TR" sz="2400" dirty="0"/>
              <a:t>baseline( you should have flat baseline, </a:t>
            </a:r>
            <a:r>
              <a:rPr lang="tr-TR" sz="2400" dirty="0" smtClean="0"/>
              <a:t>(</a:t>
            </a:r>
            <a:r>
              <a:rPr lang="tr-TR" sz="2400" dirty="0"/>
              <a:t>not more than 500 as Intensity on Each detectors, left windows). On right windows you should not see any size appearing</a:t>
            </a:r>
            <a:r>
              <a:rPr lang="tr-TR" sz="2400" dirty="0" smtClean="0"/>
              <a:t>); align</a:t>
            </a:r>
            <a:r>
              <a:rPr lang="tr-TR" sz="2400" dirty="0"/>
              <a:t>; blank; introduce your sample; make measurement.</a:t>
            </a:r>
          </a:p>
          <a:p>
            <a:pPr marL="114300" indent="0" algn="just">
              <a:buNone/>
            </a:pPr>
            <a:endParaRPr lang="tr-TR" sz="2000" dirty="0" smtClean="0"/>
          </a:p>
        </p:txBody>
      </p:sp>
      <p:sp>
        <p:nvSpPr>
          <p:cNvPr id="10" name="Content Placeholder 9"/>
          <p:cNvSpPr>
            <a:spLocks noGrp="1"/>
          </p:cNvSpPr>
          <p:nvPr>
            <p:ph sz="half" idx="2"/>
          </p:nvPr>
        </p:nvSpPr>
        <p:spPr>
          <a:xfrm>
            <a:off x="4932040" y="404664"/>
            <a:ext cx="3465918" cy="6048672"/>
          </a:xfrm>
        </p:spPr>
        <p:txBody>
          <a:bodyPr>
            <a:normAutofit fontScale="92500"/>
          </a:bodyPr>
          <a:lstStyle/>
          <a:p>
            <a:pPr marL="114300" indent="0">
              <a:buNone/>
            </a:pPr>
            <a:endParaRPr lang="tr-TR" sz="2400" dirty="0"/>
          </a:p>
          <a:p>
            <a:pPr marL="114300" indent="0" algn="just">
              <a:buNone/>
            </a:pPr>
            <a:endParaRPr lang="tr-TR" sz="2400" dirty="0" smtClean="0">
              <a:solidFill>
                <a:srgbClr val="002060"/>
              </a:solidFill>
            </a:endParaRPr>
          </a:p>
          <a:p>
            <a:pPr marL="114300" indent="0" algn="just">
              <a:buNone/>
            </a:pPr>
            <a:endParaRPr lang="tr-TR" sz="2400" dirty="0" smtClean="0">
              <a:solidFill>
                <a:srgbClr val="002060"/>
              </a:solidFill>
            </a:endParaRPr>
          </a:p>
          <a:p>
            <a:pPr marL="114300" indent="0" algn="just">
              <a:buNone/>
            </a:pPr>
            <a:endParaRPr lang="tr-TR" sz="2400" dirty="0">
              <a:solidFill>
                <a:srgbClr val="002060"/>
              </a:solidFill>
            </a:endParaRPr>
          </a:p>
          <a:p>
            <a:pPr marL="114300" indent="0" algn="just">
              <a:buNone/>
            </a:pPr>
            <a:r>
              <a:rPr lang="tr-TR" sz="2400" dirty="0" smtClean="0">
                <a:solidFill>
                  <a:srgbClr val="002060"/>
                </a:solidFill>
              </a:rPr>
              <a:t>Note</a:t>
            </a:r>
            <a:r>
              <a:rPr lang="tr-TR" sz="2400" dirty="0">
                <a:solidFill>
                  <a:srgbClr val="002060"/>
                </a:solidFill>
              </a:rPr>
              <a:t>: </a:t>
            </a:r>
          </a:p>
          <a:p>
            <a:pPr marL="114300" indent="0" algn="just">
              <a:buNone/>
            </a:pPr>
            <a:r>
              <a:rPr lang="tr-TR" sz="2400" dirty="0">
                <a:solidFill>
                  <a:srgbClr val="002060"/>
                </a:solidFill>
              </a:rPr>
              <a:t>During proccessing,  signals such as the cell is not set , front door is open can be neglected.</a:t>
            </a:r>
          </a:p>
          <a:p>
            <a:pPr marL="114300" indent="0" algn="just">
              <a:buNone/>
            </a:pPr>
            <a:r>
              <a:rPr lang="tr-TR" sz="2400" dirty="0">
                <a:solidFill>
                  <a:srgbClr val="002060"/>
                </a:solidFill>
              </a:rPr>
              <a:t>If water level decreases while circulation you can add up to the suitable level. </a:t>
            </a:r>
          </a:p>
          <a:p>
            <a:pPr marL="114300" indent="0" algn="just">
              <a:buNone/>
            </a:pPr>
            <a:r>
              <a:rPr lang="tr-TR" sz="2400" dirty="0">
                <a:solidFill>
                  <a:srgbClr val="002060"/>
                </a:solidFill>
              </a:rPr>
              <a:t>For Emulsion, NEVER APPLY Ultrasonics as you may destroy the emulsion, use LOW PUMP SPEED (2).</a:t>
            </a:r>
            <a:endParaRPr lang="tr-TR" sz="2400" dirty="0"/>
          </a:p>
          <a:p>
            <a:endParaRPr lang="tr-TR" dirty="0" smtClean="0"/>
          </a:p>
          <a:p>
            <a:endParaRPr lang="tr-TR" dirty="0"/>
          </a:p>
          <a:p>
            <a:endParaRPr lang="tr-TR" dirty="0"/>
          </a:p>
        </p:txBody>
      </p:sp>
      <p:pic>
        <p:nvPicPr>
          <p:cNvPr id="4" name="Picture 2" descr="D:\DCIM\telefon resim\Camera\20200124_1416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32951" y="39857"/>
            <a:ext cx="1944216" cy="238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1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23528" y="404664"/>
            <a:ext cx="4104456" cy="5976664"/>
          </a:xfrm>
        </p:spPr>
        <p:txBody>
          <a:bodyPr>
            <a:normAutofit fontScale="62500" lnSpcReduction="20000"/>
          </a:bodyPr>
          <a:lstStyle/>
          <a:p>
            <a:pPr marL="114300" indent="0" algn="just">
              <a:buNone/>
            </a:pPr>
            <a:r>
              <a:rPr lang="tr-TR" sz="4200" dirty="0"/>
              <a:t/>
            </a:r>
            <a:br>
              <a:rPr lang="tr-TR" sz="4200" dirty="0"/>
            </a:br>
            <a:endParaRPr lang="tr-TR" sz="4200" dirty="0" smtClean="0"/>
          </a:p>
          <a:p>
            <a:pPr marL="114300" indent="0" algn="just">
              <a:buNone/>
            </a:pPr>
            <a:r>
              <a:rPr lang="tr-TR" sz="3800" dirty="0" smtClean="0"/>
              <a:t>Check </a:t>
            </a:r>
            <a:r>
              <a:rPr lang="tr-TR" sz="3800" dirty="0"/>
              <a:t>baseline, you should have flat baseline, as </a:t>
            </a:r>
            <a:r>
              <a:rPr lang="tr-TR" sz="3800" dirty="0" smtClean="0"/>
              <a:t>shown (not </a:t>
            </a:r>
            <a:r>
              <a:rPr lang="tr-TR" sz="3800" dirty="0"/>
              <a:t>more than 500 as Intensity on Each detectors, left windows). On right windows you should not see any size appearing.</a:t>
            </a:r>
          </a:p>
          <a:p>
            <a:pPr marL="114300" indent="0" algn="just">
              <a:buNone/>
            </a:pPr>
            <a:endParaRPr lang="tr-TR" sz="3800" dirty="0">
              <a:solidFill>
                <a:srgbClr val="FF0000"/>
              </a:solidFill>
            </a:endParaRPr>
          </a:p>
          <a:p>
            <a:pPr marL="114300" indent="0" algn="just">
              <a:buNone/>
            </a:pPr>
            <a:r>
              <a:rPr lang="tr-TR" sz="3800" dirty="0" smtClean="0">
                <a:solidFill>
                  <a:srgbClr val="FF0000"/>
                </a:solidFill>
              </a:rPr>
              <a:t>When </a:t>
            </a:r>
            <a:r>
              <a:rPr lang="tr-TR" sz="3800" dirty="0">
                <a:solidFill>
                  <a:srgbClr val="FF0000"/>
                </a:solidFill>
              </a:rPr>
              <a:t>your baseline is like that, then align and then do blank. You should have 100% of laser light for Red and blue light. Then introduce the sample gradually to get a transmittance around 90% on blue light.</a:t>
            </a:r>
          </a:p>
          <a:p>
            <a:endParaRPr lang="tr-TR" dirty="0"/>
          </a:p>
        </p:txBody>
      </p:sp>
      <p:sp>
        <p:nvSpPr>
          <p:cNvPr id="7" name="Content Placeholder 6"/>
          <p:cNvSpPr>
            <a:spLocks noGrp="1"/>
          </p:cNvSpPr>
          <p:nvPr>
            <p:ph sz="half" idx="2"/>
          </p:nvPr>
        </p:nvSpPr>
        <p:spPr>
          <a:xfrm>
            <a:off x="4572000" y="1536192"/>
            <a:ext cx="3505200" cy="4590288"/>
          </a:xfrm>
        </p:spPr>
        <p:txBody>
          <a:bodyPr>
            <a:normAutofit fontScale="62500" lnSpcReduction="20000"/>
          </a:bodyPr>
          <a:lstStyle/>
          <a:p>
            <a:endParaRPr lang="tr-T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331236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20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101</TotalTime>
  <Words>772</Words>
  <Application>Microsoft Office PowerPoint</Application>
  <PresentationFormat>Ekran Gösterisi (4:3)</PresentationFormat>
  <Paragraphs>96</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Adjacency</vt:lpstr>
      <vt:lpstr>LA950-HORIBA PARTİCLE SİZE ANALYZER </vt:lpstr>
      <vt:lpstr>About the device  </vt:lpstr>
      <vt:lpstr>Measurement </vt:lpstr>
      <vt:lpstr>PowerPoint Sunusu</vt:lpstr>
      <vt:lpstr>PowerPoint Sunusu</vt:lpstr>
      <vt:lpstr>PowerPoint Sunusu</vt:lpstr>
      <vt:lpstr>PowerPoint Sunusu</vt:lpstr>
      <vt:lpstr>PowerPoint Sunusu</vt:lpstr>
      <vt:lpstr>PowerPoint Sunusu</vt:lpstr>
      <vt:lpstr>PowerPoint Sunusu</vt:lpstr>
      <vt:lpstr>By default the device display D43 if you need D32 you need to recompute data in surface (area). You don't need to make any new measurement. Here the process to make recalculation:</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LA950-HORIBA PARTİCLE SİZE ANALYZER</dc:title>
  <dc:creator>Windows Kullanıcısı</dc:creator>
  <cp:lastModifiedBy>user</cp:lastModifiedBy>
  <cp:revision>11</cp:revision>
  <dcterms:created xsi:type="dcterms:W3CDTF">2020-01-27T11:30:11Z</dcterms:created>
  <dcterms:modified xsi:type="dcterms:W3CDTF">2020-02-05T14:45:00Z</dcterms:modified>
</cp:coreProperties>
</file>