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57" r:id="rId4"/>
    <p:sldId id="258" r:id="rId5"/>
    <p:sldId id="260" r:id="rId6"/>
    <p:sldId id="261" r:id="rId7"/>
    <p:sldId id="262" r:id="rId8"/>
    <p:sldId id="264" r:id="rId9"/>
    <p:sldId id="265" r:id="rId10"/>
    <p:sldId id="266"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0" autoAdjust="0"/>
  </p:normalViewPr>
  <p:slideViewPr>
    <p:cSldViewPr>
      <p:cViewPr>
        <p:scale>
          <a:sx n="94" d="100"/>
          <a:sy n="94" d="100"/>
        </p:scale>
        <p:origin x="-88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A9D5B-1DF7-410F-907B-B00679125943}"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F4F691-2EFE-474E-94C0-F35E4F981437}"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A9D5B-1DF7-410F-907B-B00679125943}"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F4F691-2EFE-474E-94C0-F35E4F98143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A9D5B-1DF7-410F-907B-B00679125943}"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F4F691-2EFE-474E-94C0-F35E4F98143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A9D5B-1DF7-410F-907B-B00679125943}"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F4F691-2EFE-474E-94C0-F35E4F98143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A9D5B-1DF7-410F-907B-B00679125943}" type="datetimeFigureOut">
              <a:rPr lang="tr-TR" smtClean="0"/>
              <a:t>05.02.2020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5F4F691-2EFE-474E-94C0-F35E4F981437}"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1A9D5B-1DF7-410F-907B-B00679125943}" type="datetimeFigureOut">
              <a:rPr lang="tr-TR" smtClean="0"/>
              <a:t>05.02.2020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F4F691-2EFE-474E-94C0-F35E4F98143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A9D5B-1DF7-410F-907B-B00679125943}" type="datetimeFigureOut">
              <a:rPr lang="tr-TR" smtClean="0"/>
              <a:t>05.02.2020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5F4F691-2EFE-474E-94C0-F35E4F98143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A9D5B-1DF7-410F-907B-B00679125943}" type="datetimeFigureOut">
              <a:rPr lang="tr-TR" smtClean="0"/>
              <a:t>05.02.2020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5F4F691-2EFE-474E-94C0-F35E4F98143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A9D5B-1DF7-410F-907B-B00679125943}" type="datetimeFigureOut">
              <a:rPr lang="tr-TR" smtClean="0"/>
              <a:t>05.02.2020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5F4F691-2EFE-474E-94C0-F35E4F98143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A9D5B-1DF7-410F-907B-B00679125943}" type="datetimeFigureOut">
              <a:rPr lang="tr-TR" smtClean="0"/>
              <a:t>05.02.2020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5F4F691-2EFE-474E-94C0-F35E4F981437}"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1A9D5B-1DF7-410F-907B-B00679125943}" type="datetimeFigureOut">
              <a:rPr lang="tr-TR" smtClean="0"/>
              <a:t>05.02.2020</a:t>
            </a:fld>
            <a:endParaRPr lang="tr-TR"/>
          </a:p>
        </p:txBody>
      </p:sp>
      <p:sp>
        <p:nvSpPr>
          <p:cNvPr id="9" name="Slide Number Placeholder 8"/>
          <p:cNvSpPr>
            <a:spLocks noGrp="1"/>
          </p:cNvSpPr>
          <p:nvPr>
            <p:ph type="sldNum" sz="quarter" idx="11"/>
          </p:nvPr>
        </p:nvSpPr>
        <p:spPr/>
        <p:txBody>
          <a:bodyPr/>
          <a:lstStyle/>
          <a:p>
            <a:fld id="{15F4F691-2EFE-474E-94C0-F35E4F981437}"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5F4F691-2EFE-474E-94C0-F35E4F981437}"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31A9D5B-1DF7-410F-907B-B00679125943}" type="datetimeFigureOut">
              <a:rPr lang="tr-TR" smtClean="0"/>
              <a:t>05.02.2020</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brookfieldengineering.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05000"/>
            <a:ext cx="7618040" cy="2593975"/>
          </a:xfrm>
        </p:spPr>
        <p:txBody>
          <a:bodyPr/>
          <a:lstStyle/>
          <a:p>
            <a:r>
              <a:rPr lang="tr-TR" b="1" dirty="0" smtClean="0"/>
              <a:t/>
            </a:r>
            <a:br>
              <a:rPr lang="tr-TR" b="1" dirty="0" smtClean="0"/>
            </a:br>
            <a:r>
              <a:rPr lang="tr-TR" b="1" dirty="0"/>
              <a:t/>
            </a:r>
            <a:br>
              <a:rPr lang="tr-TR" b="1" dirty="0"/>
            </a:br>
            <a:r>
              <a:rPr lang="tr-TR" sz="4000" b="1" dirty="0" smtClean="0"/>
              <a:t>BROOKFILED </a:t>
            </a:r>
            <a:r>
              <a:rPr lang="en-US" sz="4000" b="1" dirty="0" smtClean="0"/>
              <a:t>VISCOMETE</a:t>
            </a:r>
            <a:r>
              <a:rPr lang="tr-TR" sz="4000" b="1" dirty="0" smtClean="0"/>
              <a:t>R</a:t>
            </a:r>
            <a:r>
              <a:rPr lang="tr-TR" dirty="0"/>
              <a:t/>
            </a:r>
            <a:br>
              <a:rPr lang="tr-TR" dirty="0"/>
            </a:br>
            <a:endParaRPr lang="tr-TR" dirty="0"/>
          </a:p>
        </p:txBody>
      </p:sp>
      <p:sp>
        <p:nvSpPr>
          <p:cNvPr id="3" name="Subtitle 2"/>
          <p:cNvSpPr>
            <a:spLocks noGrp="1"/>
          </p:cNvSpPr>
          <p:nvPr>
            <p:ph type="subTitle" idx="1"/>
          </p:nvPr>
        </p:nvSpPr>
        <p:spPr/>
        <p:txBody>
          <a:bodyPr>
            <a:normAutofit/>
          </a:bodyPr>
          <a:lstStyle/>
          <a:p>
            <a:pPr algn="r"/>
            <a:r>
              <a:rPr lang="tr-TR" sz="2800" b="1" dirty="0" smtClean="0">
                <a:solidFill>
                  <a:srgbClr val="FF0000"/>
                </a:solidFill>
              </a:rPr>
              <a:t>USER </a:t>
            </a:r>
            <a:r>
              <a:rPr lang="en-US" sz="2800" b="1" dirty="0" smtClean="0">
                <a:solidFill>
                  <a:srgbClr val="FF0000"/>
                </a:solidFill>
              </a:rPr>
              <a:t>MANUAL</a:t>
            </a:r>
            <a:endParaRPr lang="tr-TR" sz="2800" dirty="0">
              <a:solidFill>
                <a:srgbClr val="FF0000"/>
              </a:solidFill>
            </a:endParaRPr>
          </a:p>
        </p:txBody>
      </p:sp>
    </p:spTree>
    <p:extLst>
      <p:ext uri="{BB962C8B-B14F-4D97-AF65-F5344CB8AC3E}">
        <p14:creationId xmlns:p14="http://schemas.microsoft.com/office/powerpoint/2010/main" val="2911648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76672"/>
            <a:ext cx="4114800" cy="5649808"/>
          </a:xfrm>
        </p:spPr>
        <p:txBody>
          <a:bodyPr>
            <a:normAutofit fontScale="77500" lnSpcReduction="20000"/>
          </a:bodyPr>
          <a:lstStyle/>
          <a:p>
            <a:pPr marL="114300" indent="0" algn="just">
              <a:buNone/>
            </a:pPr>
            <a:r>
              <a:rPr lang="en-US" dirty="0"/>
              <a:t>Introduce your sample with considering appropriate sample volume (look manual </a:t>
            </a:r>
            <a:r>
              <a:rPr lang="en-US" dirty="0" smtClean="0"/>
              <a:t>book</a:t>
            </a:r>
            <a:r>
              <a:rPr lang="tr-TR" dirty="0" smtClean="0"/>
              <a:t>let</a:t>
            </a:r>
            <a:r>
              <a:rPr lang="en-US" dirty="0" smtClean="0"/>
              <a:t>).</a:t>
            </a:r>
            <a:endParaRPr lang="tr-TR" dirty="0" smtClean="0"/>
          </a:p>
          <a:p>
            <a:pPr algn="just"/>
            <a:endParaRPr lang="tr-TR" dirty="0"/>
          </a:p>
          <a:p>
            <a:pPr algn="just"/>
            <a:endParaRPr lang="tr-TR" dirty="0" smtClean="0"/>
          </a:p>
          <a:p>
            <a:pPr marL="114300" indent="0" algn="just">
              <a:buNone/>
            </a:pPr>
            <a:endParaRPr lang="tr-TR" dirty="0" smtClean="0"/>
          </a:p>
          <a:p>
            <a:pPr marL="114300" indent="0" algn="just">
              <a:buNone/>
            </a:pPr>
            <a:endParaRPr lang="tr-TR" dirty="0"/>
          </a:p>
          <a:p>
            <a:pPr marL="114300" indent="0" algn="just">
              <a:buNone/>
            </a:pPr>
            <a:endParaRPr lang="tr-TR" dirty="0"/>
          </a:p>
          <a:p>
            <a:pPr marL="114300" indent="0" algn="just">
              <a:buNone/>
            </a:pPr>
            <a:r>
              <a:rPr lang="en-US" dirty="0" smtClean="0"/>
              <a:t>Press </a:t>
            </a:r>
            <a:r>
              <a:rPr lang="en-US" dirty="0"/>
              <a:t>run icon and make your measurement. As you are going to adjust measurement conditions manually, torque value should be between 10 to 90 % during the analysis</a:t>
            </a:r>
            <a:r>
              <a:rPr lang="en-US" dirty="0" smtClean="0"/>
              <a:t>.</a:t>
            </a:r>
            <a:endParaRPr lang="tr-TR" dirty="0" smtClean="0"/>
          </a:p>
          <a:p>
            <a:pPr marL="114300" indent="0" algn="just">
              <a:buNone/>
            </a:pPr>
            <a:r>
              <a:rPr lang="en-US" dirty="0" smtClean="0"/>
              <a:t> </a:t>
            </a:r>
            <a:endParaRPr lang="tr-TR" dirty="0"/>
          </a:p>
          <a:p>
            <a:pPr marL="114300" indent="0" algn="just">
              <a:buNone/>
            </a:pPr>
            <a:r>
              <a:rPr lang="en-US" dirty="0"/>
              <a:t>When viscosity value became constant stop the test, then press ok, then save result.</a:t>
            </a:r>
            <a:endParaRPr lang="tr-TR" dirty="0"/>
          </a:p>
          <a:p>
            <a:pPr algn="just"/>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29146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1268760"/>
            <a:ext cx="3657600" cy="351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005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lstStyle/>
          <a:p>
            <a:pPr marL="114300" indent="0" algn="just">
              <a:buNone/>
            </a:pPr>
            <a:r>
              <a:rPr lang="en-US" dirty="0"/>
              <a:t>After analyses you can make several operations using home screen. i.e., you can view your results from calling data from load </a:t>
            </a:r>
            <a:r>
              <a:rPr lang="en-US" dirty="0" err="1"/>
              <a:t>test</a:t>
            </a:r>
            <a:r>
              <a:rPr lang="en-US" dirty="0" err="1">
                <a:sym typeface="Wingdings"/>
              </a:rPr>
              <a:t></a:t>
            </a:r>
            <a:r>
              <a:rPr lang="en-US" dirty="0" err="1"/>
              <a:t>view</a:t>
            </a:r>
            <a:r>
              <a:rPr lang="en-US" dirty="0"/>
              <a:t> results.</a:t>
            </a:r>
            <a:endParaRPr lang="tr-TR" dirty="0"/>
          </a:p>
          <a:p>
            <a:pPr marL="114300" indent="0">
              <a:buNone/>
            </a:pPr>
            <a:endParaRPr lang="tr-TR" dirty="0" smtClean="0">
              <a:solidFill>
                <a:srgbClr val="FF0000"/>
              </a:solidFill>
            </a:endParaRPr>
          </a:p>
          <a:p>
            <a:pPr marL="114300" indent="0">
              <a:buNone/>
            </a:pPr>
            <a:r>
              <a:rPr lang="tr-TR" dirty="0" smtClean="0">
                <a:solidFill>
                  <a:srgbClr val="FF0000"/>
                </a:solidFill>
              </a:rPr>
              <a:t>Home screen</a:t>
            </a:r>
          </a:p>
          <a:p>
            <a:pPr marL="114300" indent="0">
              <a:buNone/>
            </a:pPr>
            <a:r>
              <a:rPr lang="en-US" dirty="0"/>
              <a:t>The DV3T Home screen can be accessed by using the Home </a:t>
            </a:r>
            <a:r>
              <a:rPr lang="en-US" dirty="0" smtClean="0"/>
              <a:t>Icon</a:t>
            </a:r>
            <a:endParaRPr lang="tr-TR" dirty="0" smtClean="0"/>
          </a:p>
          <a:p>
            <a:pPr marL="114300" indent="0">
              <a:buNone/>
            </a:pPr>
            <a:r>
              <a:rPr lang="en-US" dirty="0"/>
              <a:t>The Home screen shows the Main Menu functions and provides access to User Log In and Settings</a:t>
            </a:r>
            <a:endParaRPr lang="tr-TR" dirty="0"/>
          </a:p>
          <a:p>
            <a:pPr marL="114300" indent="0">
              <a:buNone/>
            </a:pPr>
            <a:r>
              <a:rPr lang="en-US" dirty="0" smtClean="0"/>
              <a:t> </a:t>
            </a:r>
            <a:endParaRPr lang="tr-TR" dirty="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2348880"/>
            <a:ext cx="40005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314" y="3573016"/>
            <a:ext cx="1784555"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017" y="3717032"/>
            <a:ext cx="5617064" cy="23762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245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48680"/>
            <a:ext cx="7620000" cy="5852120"/>
          </a:xfrm>
        </p:spPr>
        <p:txBody>
          <a:bodyPr/>
          <a:lstStyle/>
          <a:p>
            <a:pPr marL="114300" indent="0">
              <a:buNone/>
            </a:pPr>
            <a:r>
              <a:rPr lang="tr-TR" b="1" dirty="0" smtClean="0">
                <a:solidFill>
                  <a:srgbClr val="FF0000"/>
                </a:solidFill>
              </a:rPr>
              <a:t>Results</a:t>
            </a:r>
          </a:p>
          <a:p>
            <a:pPr marL="114300" indent="0">
              <a:buNone/>
            </a:pPr>
            <a:endParaRPr lang="tr-TR" b="1" dirty="0" smtClean="0">
              <a:solidFill>
                <a:srgbClr val="FF0000"/>
              </a:solidFill>
            </a:endParaRPr>
          </a:p>
          <a:p>
            <a:pPr marL="114300" indent="0">
              <a:buNone/>
            </a:pP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7"/>
            <a:ext cx="6840760" cy="48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453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548680"/>
            <a:ext cx="3826768" cy="5256584"/>
          </a:xfrm>
        </p:spPr>
        <p:txBody>
          <a:bodyPr>
            <a:normAutofit fontScale="62500" lnSpcReduction="20000"/>
          </a:bodyPr>
          <a:lstStyle/>
          <a:p>
            <a:pPr algn="just"/>
            <a:r>
              <a:rPr lang="en-US" b="1" dirty="0"/>
              <a:t>Table</a:t>
            </a:r>
            <a:r>
              <a:rPr lang="en-US" dirty="0"/>
              <a:t>: Display all data points: Viscosity, Torque, Speed, Temperature, Time, Shear </a:t>
            </a:r>
            <a:r>
              <a:rPr lang="en-US" dirty="0" smtClean="0"/>
              <a:t>Stress</a:t>
            </a:r>
            <a:r>
              <a:rPr lang="tr-TR" dirty="0" smtClean="0"/>
              <a:t> </a:t>
            </a:r>
            <a:r>
              <a:rPr lang="en-US" dirty="0" smtClean="0"/>
              <a:t>(SS</a:t>
            </a:r>
            <a:r>
              <a:rPr lang="en-US" dirty="0"/>
              <a:t>), Shear Rate (SR), Density, and Accuracy</a:t>
            </a:r>
            <a:r>
              <a:rPr lang="en-US" dirty="0" smtClean="0"/>
              <a:t>.</a:t>
            </a:r>
            <a:endParaRPr lang="tr-TR" dirty="0" smtClean="0"/>
          </a:p>
          <a:p>
            <a:pPr marL="114300" indent="0" algn="just">
              <a:buNone/>
            </a:pPr>
            <a:endParaRPr lang="tr-TR" dirty="0"/>
          </a:p>
          <a:p>
            <a:pPr algn="just"/>
            <a:r>
              <a:rPr lang="en-US" b="1" dirty="0"/>
              <a:t>Post Test Averaging</a:t>
            </a:r>
            <a:r>
              <a:rPr lang="en-US" dirty="0"/>
              <a:t>: Average and Standard Deviation are calculated for measured and calculated parameters including: Viscosity, Torque, Shear Stress, and Temperature</a:t>
            </a:r>
            <a:r>
              <a:rPr lang="en-US" dirty="0" smtClean="0"/>
              <a:t>.</a:t>
            </a:r>
            <a:endParaRPr lang="tr-TR" dirty="0" smtClean="0"/>
          </a:p>
          <a:p>
            <a:pPr marL="114300" indent="0" algn="just">
              <a:buNone/>
            </a:pPr>
            <a:r>
              <a:rPr lang="en-US" dirty="0"/>
              <a:t/>
            </a:r>
            <a:br>
              <a:rPr lang="en-US" dirty="0"/>
            </a:br>
            <a:r>
              <a:rPr lang="en-US" b="1" dirty="0"/>
              <a:t>Test Used</a:t>
            </a:r>
            <a:r>
              <a:rPr lang="en-US" dirty="0"/>
              <a:t>: Display the test elements used to generate the data set. </a:t>
            </a:r>
            <a:endParaRPr lang="tr-TR" dirty="0" smtClean="0"/>
          </a:p>
          <a:p>
            <a:pPr marL="114300" indent="0" algn="just">
              <a:buNone/>
            </a:pPr>
            <a:endParaRPr lang="tr-TR" dirty="0"/>
          </a:p>
          <a:p>
            <a:pPr algn="just"/>
            <a:r>
              <a:rPr lang="en-US" b="1" dirty="0"/>
              <a:t>Graph</a:t>
            </a:r>
            <a:r>
              <a:rPr lang="en-US" dirty="0"/>
              <a:t>: </a:t>
            </a:r>
            <a:r>
              <a:rPr lang="en-US" dirty="0" smtClean="0"/>
              <a:t>Display </a:t>
            </a:r>
            <a:r>
              <a:rPr lang="en-US" dirty="0"/>
              <a:t>a graph of the collected data. The Graph can be printed if there is an attached printer. The buttons at the bottom of the graph are for zooming in, zooming out, and resetting</a:t>
            </a:r>
            <a:r>
              <a:rPr lang="en-US" dirty="0" smtClean="0"/>
              <a:t>.</a:t>
            </a:r>
            <a:endParaRPr lang="tr-TR" dirty="0"/>
          </a:p>
        </p:txBody>
      </p:sp>
      <p:pic>
        <p:nvPicPr>
          <p:cNvPr id="1331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16632"/>
            <a:ext cx="2088232" cy="340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01008"/>
            <a:ext cx="2088232" cy="287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35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8"/>
            <a:ext cx="3610744" cy="5505792"/>
          </a:xfrm>
        </p:spPr>
        <p:txBody>
          <a:bodyPr>
            <a:normAutofit fontScale="92500"/>
          </a:bodyPr>
          <a:lstStyle/>
          <a:p>
            <a:pPr marL="114300" indent="0">
              <a:buNone/>
            </a:pPr>
            <a:r>
              <a:rPr lang="tr-TR" dirty="0" smtClean="0">
                <a:solidFill>
                  <a:srgbClr val="FF0000"/>
                </a:solidFill>
              </a:rPr>
              <a:t>Math models</a:t>
            </a:r>
          </a:p>
          <a:p>
            <a:pPr algn="just"/>
            <a:endParaRPr lang="tr-TR" sz="2600" dirty="0"/>
          </a:p>
          <a:p>
            <a:pPr marL="114300" indent="0" algn="just">
              <a:buNone/>
            </a:pPr>
            <a:r>
              <a:rPr lang="en-US" sz="2400" dirty="0" smtClean="0"/>
              <a:t>Math </a:t>
            </a:r>
            <a:r>
              <a:rPr lang="en-US" sz="2400" dirty="0"/>
              <a:t>Models available on </a:t>
            </a:r>
            <a:r>
              <a:rPr lang="en-US" sz="2400" dirty="0" smtClean="0"/>
              <a:t>the</a:t>
            </a:r>
            <a:r>
              <a:rPr lang="tr-TR" sz="2400" dirty="0" smtClean="0"/>
              <a:t> </a:t>
            </a:r>
            <a:r>
              <a:rPr lang="en-US" sz="2400" dirty="0" smtClean="0"/>
              <a:t>DV3T </a:t>
            </a:r>
            <a:r>
              <a:rPr lang="en-US" sz="2400" dirty="0" err="1"/>
              <a:t>Rheometer</a:t>
            </a:r>
            <a:r>
              <a:rPr lang="en-US" sz="2400" dirty="0"/>
              <a:t> </a:t>
            </a:r>
            <a:r>
              <a:rPr lang="en-US" sz="2400" dirty="0" smtClean="0"/>
              <a:t>include</a:t>
            </a:r>
            <a:r>
              <a:rPr lang="tr-TR" sz="2400" dirty="0" smtClean="0"/>
              <a:t> </a:t>
            </a:r>
            <a:r>
              <a:rPr lang="en-US" sz="2400" dirty="0" smtClean="0"/>
              <a:t>Bingham</a:t>
            </a:r>
            <a:r>
              <a:rPr lang="en-US" sz="2400" dirty="0"/>
              <a:t>, </a:t>
            </a:r>
            <a:r>
              <a:rPr lang="en-US" sz="2400" dirty="0" err="1" smtClean="0"/>
              <a:t>Casson</a:t>
            </a:r>
            <a:r>
              <a:rPr lang="en-US" sz="2400" dirty="0" smtClean="0"/>
              <a:t>,</a:t>
            </a:r>
            <a:r>
              <a:rPr lang="tr-TR" sz="2400" dirty="0" smtClean="0"/>
              <a:t> </a:t>
            </a:r>
            <a:r>
              <a:rPr lang="en-US" sz="2400" dirty="0" smtClean="0"/>
              <a:t>Power Law</a:t>
            </a:r>
            <a:r>
              <a:rPr lang="tr-TR" sz="2400" dirty="0" smtClean="0"/>
              <a:t> and etc. </a:t>
            </a:r>
            <a:r>
              <a:rPr lang="en-US" sz="2400" dirty="0" smtClean="0"/>
              <a:t>Each </a:t>
            </a:r>
            <a:r>
              <a:rPr lang="en-US" sz="2400" dirty="0"/>
              <a:t>Math </a:t>
            </a:r>
            <a:r>
              <a:rPr lang="en-US" sz="2400" dirty="0" smtClean="0"/>
              <a:t>Model</a:t>
            </a:r>
            <a:r>
              <a:rPr lang="tr-TR" sz="2400" dirty="0" smtClean="0"/>
              <a:t> </a:t>
            </a:r>
            <a:r>
              <a:rPr lang="en-US" sz="2400" dirty="0" smtClean="0"/>
              <a:t>will </a:t>
            </a:r>
            <a:r>
              <a:rPr lang="en-US" sz="2400" dirty="0"/>
              <a:t>be displayed in equation form </a:t>
            </a:r>
            <a:r>
              <a:rPr lang="en-US" sz="2400" dirty="0" smtClean="0"/>
              <a:t>with</a:t>
            </a:r>
            <a:r>
              <a:rPr lang="tr-TR" sz="2400" dirty="0"/>
              <a:t> </a:t>
            </a:r>
            <a:r>
              <a:rPr lang="en-US" sz="2400" dirty="0" smtClean="0"/>
              <a:t>parameter </a:t>
            </a:r>
            <a:r>
              <a:rPr lang="en-US" sz="2400" dirty="0"/>
              <a:t>values </a:t>
            </a:r>
            <a:r>
              <a:rPr lang="en-US" sz="2400" dirty="0" smtClean="0"/>
              <a:t>and</a:t>
            </a:r>
            <a:r>
              <a:rPr lang="tr-TR" sz="2400" dirty="0"/>
              <a:t> </a:t>
            </a:r>
            <a:r>
              <a:rPr lang="en-US" sz="2400" dirty="0" smtClean="0"/>
              <a:t>confidence </a:t>
            </a:r>
            <a:r>
              <a:rPr lang="en-US" sz="2400" dirty="0"/>
              <a:t>of </a:t>
            </a:r>
            <a:r>
              <a:rPr lang="en-US" sz="2400" dirty="0" smtClean="0"/>
              <a:t>fit</a:t>
            </a:r>
            <a:r>
              <a:rPr lang="tr-TR" sz="2400" dirty="0" smtClean="0"/>
              <a:t> </a:t>
            </a:r>
            <a:r>
              <a:rPr lang="en-US" sz="2400" dirty="0" smtClean="0"/>
              <a:t>calculations </a:t>
            </a:r>
            <a:r>
              <a:rPr lang="en-US" sz="2400" dirty="0"/>
              <a:t>shown. </a:t>
            </a:r>
            <a:endParaRPr lang="tr-TR" sz="2400" dirty="0" smtClean="0"/>
          </a:p>
          <a:p>
            <a:pPr marL="114300" indent="0" algn="just">
              <a:buNone/>
            </a:pPr>
            <a:endParaRPr lang="tr-TR" sz="2400" dirty="0"/>
          </a:p>
          <a:p>
            <a:pPr marL="114300" indent="0" algn="just">
              <a:buNone/>
            </a:pPr>
            <a:r>
              <a:rPr lang="en-US" sz="2400" dirty="0" smtClean="0"/>
              <a:t>The graph</a:t>
            </a:r>
            <a:r>
              <a:rPr lang="tr-TR" sz="2400" dirty="0" smtClean="0"/>
              <a:t> </a:t>
            </a:r>
            <a:r>
              <a:rPr lang="en-US" sz="2400" dirty="0" smtClean="0"/>
              <a:t>is </a:t>
            </a:r>
            <a:r>
              <a:rPr lang="en-US" sz="2400" dirty="0"/>
              <a:t>a visual aid only</a:t>
            </a:r>
            <a:br>
              <a:rPr lang="en-US" sz="2400" dirty="0"/>
            </a:br>
            <a:r>
              <a:rPr lang="en-US" sz="2400" dirty="0"/>
              <a:t>and will not be included with a </a:t>
            </a:r>
            <a:r>
              <a:rPr lang="en-US" sz="2400" dirty="0" smtClean="0"/>
              <a:t>print</a:t>
            </a:r>
            <a:r>
              <a:rPr lang="tr-TR" sz="2400" dirty="0" smtClean="0"/>
              <a:t>.</a:t>
            </a:r>
            <a:endParaRPr lang="tr-TR" sz="2400" dirty="0"/>
          </a:p>
        </p:txBody>
      </p:sp>
      <p:sp>
        <p:nvSpPr>
          <p:cNvPr id="4" name="Content Placeholder 3"/>
          <p:cNvSpPr>
            <a:spLocks noGrp="1"/>
          </p:cNvSpPr>
          <p:nvPr>
            <p:ph sz="half" idx="2"/>
          </p:nvPr>
        </p:nvSpPr>
        <p:spPr>
          <a:xfrm>
            <a:off x="4419600" y="548680"/>
            <a:ext cx="3657600" cy="5577800"/>
          </a:xfrm>
        </p:spPr>
        <p:txBody>
          <a:bodyPr>
            <a:normAutofit fontScale="92500"/>
          </a:bodyPr>
          <a:lstStyle/>
          <a:p>
            <a:pPr marL="114300" indent="0" algn="just">
              <a:buNone/>
            </a:pPr>
            <a:endParaRPr lang="tr-TR" sz="2200" dirty="0" smtClean="0"/>
          </a:p>
          <a:p>
            <a:pPr marL="114300" indent="0" algn="just">
              <a:buNone/>
            </a:pPr>
            <a:r>
              <a:rPr lang="en-US" sz="2200" dirty="0" smtClean="0"/>
              <a:t>The </a:t>
            </a:r>
            <a:r>
              <a:rPr lang="en-US" sz="2200" dirty="0"/>
              <a:t>Power Law equation for a typical set of data</a:t>
            </a:r>
            <a:endParaRPr lang="tr-TR" sz="2200" dirty="0"/>
          </a:p>
          <a:p>
            <a:pPr marL="114300" indent="0">
              <a:buNone/>
            </a:pP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44824"/>
            <a:ext cx="21431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083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332656"/>
            <a:ext cx="7620000" cy="4800600"/>
          </a:xfrm>
        </p:spPr>
        <p:txBody>
          <a:bodyPr/>
          <a:lstStyle/>
          <a:p>
            <a:pPr marL="114300" indent="0">
              <a:buNone/>
            </a:pPr>
            <a:r>
              <a:rPr lang="en-US" b="1" dirty="0">
                <a:solidFill>
                  <a:srgbClr val="FF0000"/>
                </a:solidFill>
              </a:rPr>
              <a:t>Power down</a:t>
            </a:r>
            <a:endParaRPr lang="tr-TR" dirty="0">
              <a:solidFill>
                <a:srgbClr val="FF0000"/>
              </a:solidFill>
            </a:endParaRPr>
          </a:p>
          <a:p>
            <a:pPr marL="114300" indent="0">
              <a:buNone/>
            </a:pPr>
            <a:r>
              <a:rPr lang="en-US" dirty="0"/>
              <a:t>Remove the spindle, clean the probe and turn off the device. </a:t>
            </a:r>
            <a:endParaRPr lang="tr-TR" dirty="0"/>
          </a:p>
          <a:p>
            <a:pPr marL="114300" indent="0">
              <a:buNone/>
            </a:pPr>
            <a:r>
              <a:rPr lang="tr-TR" b="1" dirty="0" smtClean="0">
                <a:solidFill>
                  <a:srgbClr val="FF0000"/>
                </a:solidFill>
              </a:rPr>
              <a:t>Cleaning</a:t>
            </a:r>
          </a:p>
          <a:p>
            <a:pPr marL="114300" indent="0">
              <a:buNone/>
            </a:pPr>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10" y="1844823"/>
            <a:ext cx="7670514" cy="45618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053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7056784" cy="51003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040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endParaRPr lang="tr-TR" b="1" dirty="0" smtClean="0"/>
          </a:p>
          <a:p>
            <a:pPr marL="114300" indent="0">
              <a:buNone/>
            </a:pPr>
            <a:endParaRPr lang="tr-TR" b="1" dirty="0"/>
          </a:p>
          <a:p>
            <a:pPr marL="114300" indent="0">
              <a:buNone/>
            </a:pPr>
            <a:endParaRPr lang="tr-TR" b="1" dirty="0" smtClean="0"/>
          </a:p>
          <a:p>
            <a:pPr marL="114300" indent="0" algn="ctr">
              <a:buNone/>
            </a:pPr>
            <a:r>
              <a:rPr lang="tr-TR" b="1" dirty="0" smtClean="0"/>
              <a:t>For </a:t>
            </a:r>
            <a:r>
              <a:rPr lang="tr-TR" b="1" dirty="0"/>
              <a:t>further assistance </a:t>
            </a:r>
            <a:r>
              <a:rPr lang="tr-TR" b="1" dirty="0" smtClean="0"/>
              <a:t>visit </a:t>
            </a:r>
            <a:r>
              <a:rPr lang="tr-TR" b="1" dirty="0">
                <a:hlinkClick r:id="rId2"/>
              </a:rPr>
              <a:t>https://</a:t>
            </a:r>
            <a:r>
              <a:rPr lang="tr-TR" b="1" dirty="0" smtClean="0">
                <a:hlinkClick r:id="rId2"/>
              </a:rPr>
              <a:t>www.brookfieldengineering.com</a:t>
            </a:r>
            <a:endParaRPr lang="tr-TR" b="1" dirty="0"/>
          </a:p>
        </p:txBody>
      </p:sp>
    </p:spTree>
    <p:extLst>
      <p:ext uri="{BB962C8B-B14F-4D97-AF65-F5344CB8AC3E}">
        <p14:creationId xmlns:p14="http://schemas.microsoft.com/office/powerpoint/2010/main" val="109845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80728"/>
            <a:ext cx="3022426" cy="5145752"/>
          </a:xfrm>
        </p:spPr>
        <p:txBody>
          <a:bodyPr>
            <a:normAutofit fontScale="92500" lnSpcReduction="10000"/>
          </a:bodyPr>
          <a:lstStyle/>
          <a:p>
            <a:r>
              <a:rPr lang="en-US" sz="2000" b="1" dirty="0"/>
              <a:t>About the </a:t>
            </a:r>
            <a:r>
              <a:rPr lang="en-US" sz="2000" b="1" dirty="0" smtClean="0"/>
              <a:t>device</a:t>
            </a:r>
            <a:endParaRPr lang="tr-TR" sz="2000" b="1" dirty="0" smtClean="0"/>
          </a:p>
          <a:p>
            <a:r>
              <a:rPr lang="en-US" sz="2000" dirty="0"/>
              <a:t>DV3T has the capability of measuring viscosity over an extremely wide range. </a:t>
            </a:r>
            <a:endParaRPr lang="tr-TR" sz="2000" dirty="0" smtClean="0"/>
          </a:p>
          <a:p>
            <a:endParaRPr lang="tr-TR" sz="2000" dirty="0"/>
          </a:p>
          <a:p>
            <a:r>
              <a:rPr lang="en-US" sz="2000" b="1" dirty="0"/>
              <a:t>DV3T suitable for medium viscosity range~ &gt; </a:t>
            </a:r>
            <a:r>
              <a:rPr lang="en-US" sz="2000" b="1" dirty="0" smtClean="0"/>
              <a:t>3cp</a:t>
            </a:r>
            <a:r>
              <a:rPr lang="tr-TR" sz="2000" b="1" dirty="0" smtClean="0"/>
              <a:t> (these are just approximation, look at manuel booklets)</a:t>
            </a:r>
          </a:p>
          <a:p>
            <a:pPr marL="114300" indent="0">
              <a:buNone/>
            </a:pPr>
            <a:endParaRPr lang="tr-TR" sz="2000" dirty="0"/>
          </a:p>
          <a:p>
            <a:r>
              <a:rPr lang="en-US" sz="2000" b="1" dirty="0"/>
              <a:t>RV-DV3T suitable for low viscosity range  ~ 0.1- 3 </a:t>
            </a:r>
            <a:r>
              <a:rPr lang="en-US" sz="2000" b="1" dirty="0" err="1"/>
              <a:t>cp</a:t>
            </a:r>
            <a:r>
              <a:rPr lang="en-US" sz="2000" b="1" dirty="0"/>
              <a:t> </a:t>
            </a:r>
            <a:r>
              <a:rPr lang="tr-TR" sz="2000" b="1" dirty="0"/>
              <a:t>(these are just </a:t>
            </a:r>
            <a:r>
              <a:rPr lang="tr-TR" sz="2000" b="1" dirty="0" smtClean="0"/>
              <a:t>approximation, look at manuel booklets)</a:t>
            </a:r>
            <a:endParaRPr lang="tr-TR" sz="2000" dirty="0"/>
          </a:p>
          <a:p>
            <a:endParaRPr lang="tr-TR" sz="2000" b="1" dirty="0"/>
          </a:p>
          <a:p>
            <a:endParaRPr lang="tr-TR" sz="2000" b="1" dirty="0" smtClean="0"/>
          </a:p>
          <a:p>
            <a:endParaRPr lang="tr-TR" sz="2000" dirty="0"/>
          </a:p>
          <a:p>
            <a:endParaRPr lang="tr-TR" sz="2000" dirty="0"/>
          </a:p>
        </p:txBody>
      </p:sp>
      <p:sp>
        <p:nvSpPr>
          <p:cNvPr id="5" name="Content Placeholder 4"/>
          <p:cNvSpPr>
            <a:spLocks noGrp="1"/>
          </p:cNvSpPr>
          <p:nvPr>
            <p:ph sz="half" idx="2"/>
          </p:nvPr>
        </p:nvSpPr>
        <p:spPr/>
        <p:txBody>
          <a:bodyPr>
            <a:normAutofit fontScale="92500" lnSpcReduction="10000"/>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626" y="476672"/>
            <a:ext cx="4555300" cy="548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864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404664"/>
            <a:ext cx="7620000" cy="5996136"/>
          </a:xfrm>
        </p:spPr>
        <p:txBody>
          <a:bodyPr/>
          <a:lstStyle/>
          <a:p>
            <a:pPr marL="114300" indent="0">
              <a:buNone/>
            </a:pPr>
            <a:r>
              <a:rPr lang="en-US" b="1" dirty="0">
                <a:solidFill>
                  <a:srgbClr val="FF0000"/>
                </a:solidFill>
              </a:rPr>
              <a:t>Power up</a:t>
            </a:r>
            <a:endParaRPr lang="tr-TR" dirty="0">
              <a:solidFill>
                <a:srgbClr val="FF0000"/>
              </a:solidFill>
            </a:endParaRPr>
          </a:p>
          <a:p>
            <a:pPr marL="114300" indent="0" algn="just">
              <a:buNone/>
            </a:pPr>
            <a:r>
              <a:rPr lang="en-US" dirty="0"/>
              <a:t>Turn on the device from power bottom which is on backside. (There should not be spindle during opening or turning off the device). The DV3T will go through a Power Up sequence when the power is turned on. The </a:t>
            </a:r>
            <a:r>
              <a:rPr lang="en-US" dirty="0" err="1"/>
              <a:t>Rheometer</a:t>
            </a:r>
            <a:r>
              <a:rPr lang="en-US" dirty="0"/>
              <a:t> will issue a beep, present a blue screen, and finally show the DV3T About screen for 5 seconds</a:t>
            </a:r>
            <a:r>
              <a:rPr lang="en-US" dirty="0" smtClean="0"/>
              <a:t>.</a:t>
            </a:r>
            <a:endParaRPr lang="tr-TR" dirty="0" smtClean="0"/>
          </a:p>
          <a:p>
            <a:endParaRPr lang="tr-T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780928"/>
            <a:ext cx="20002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73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60648"/>
            <a:ext cx="7620000" cy="6140152"/>
          </a:xfrm>
        </p:spPr>
        <p:txBody>
          <a:bodyPr/>
          <a:lstStyle/>
          <a:p>
            <a:r>
              <a:rPr lang="en-US" b="1" dirty="0" err="1">
                <a:solidFill>
                  <a:srgbClr val="FF0000"/>
                </a:solidFill>
              </a:rPr>
              <a:t>Autozero</a:t>
            </a:r>
            <a:endParaRPr lang="tr-TR" dirty="0">
              <a:solidFill>
                <a:srgbClr val="FF0000"/>
              </a:solidFill>
            </a:endParaRPr>
          </a:p>
          <a:p>
            <a:pPr marL="114300" indent="0" algn="just">
              <a:buNone/>
            </a:pPr>
            <a:r>
              <a:rPr lang="en-US" dirty="0"/>
              <a:t>The </a:t>
            </a:r>
            <a:r>
              <a:rPr lang="en-US" dirty="0" err="1"/>
              <a:t>AutoZero</a:t>
            </a:r>
            <a:r>
              <a:rPr lang="en-US" dirty="0"/>
              <a:t> screen will be presented automatically, after the About screen, during a power up. The operator must ensure that the </a:t>
            </a:r>
            <a:r>
              <a:rPr lang="en-US" dirty="0" err="1"/>
              <a:t>rheometer</a:t>
            </a:r>
            <a:r>
              <a:rPr lang="en-US" dirty="0"/>
              <a:t> is level and remove any attached spindle or coupling. </a:t>
            </a:r>
            <a:endParaRPr lang="tr-TR" dirty="0"/>
          </a:p>
          <a:p>
            <a:pPr marL="114300" indent="0" algn="just">
              <a:buNone/>
            </a:pPr>
            <a:r>
              <a:rPr lang="en-US" dirty="0"/>
              <a:t>The </a:t>
            </a:r>
            <a:r>
              <a:rPr lang="en-US" dirty="0" err="1"/>
              <a:t>rheometer</a:t>
            </a:r>
            <a:r>
              <a:rPr lang="en-US" dirty="0"/>
              <a:t> must be leveled. The level is adjusted using the two leveling screws on the base. Adjust so that the bubble level on the front of the DV3T is centered within the circle by using leveling screws on the feet of device. </a:t>
            </a:r>
            <a:endParaRPr lang="tr-TR" dirty="0"/>
          </a:p>
          <a:p>
            <a:pPr marL="114300" indent="0" algn="just">
              <a:buNone/>
            </a:pPr>
            <a:r>
              <a:rPr lang="en-US" b="1" dirty="0"/>
              <a:t>Check level periodically during use.</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212976"/>
            <a:ext cx="3240360" cy="307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52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9552" y="332656"/>
            <a:ext cx="7620000" cy="6264696"/>
          </a:xfrm>
        </p:spPr>
        <p:txBody>
          <a:bodyPr>
            <a:normAutofit/>
          </a:bodyPr>
          <a:lstStyle/>
          <a:p>
            <a:pPr marL="114300" indent="0" algn="just">
              <a:buNone/>
            </a:pPr>
            <a:r>
              <a:rPr lang="en-US" dirty="0"/>
              <a:t>When the Next button is pressed, the </a:t>
            </a:r>
            <a:r>
              <a:rPr lang="en-US" dirty="0" err="1"/>
              <a:t>rheometer</a:t>
            </a:r>
            <a:r>
              <a:rPr lang="en-US" dirty="0"/>
              <a:t> will operate for approximately 13 seconds. TIP: Do not touch the </a:t>
            </a:r>
            <a:r>
              <a:rPr lang="en-US" dirty="0" err="1"/>
              <a:t>rheometer</a:t>
            </a:r>
            <a:r>
              <a:rPr lang="en-US" dirty="0"/>
              <a:t> during the </a:t>
            </a:r>
            <a:r>
              <a:rPr lang="en-US" dirty="0" err="1"/>
              <a:t>AutoZero</a:t>
            </a:r>
            <a:r>
              <a:rPr lang="en-US" dirty="0"/>
              <a:t> process to ensure the best zero value</a:t>
            </a:r>
            <a:r>
              <a:rPr lang="en-US" dirty="0" smtClean="0"/>
              <a:t>.</a:t>
            </a:r>
            <a:endParaRPr lang="tr-TR" dirty="0" smtClean="0"/>
          </a:p>
          <a:p>
            <a:endParaRPr lang="tr-TR" dirty="0"/>
          </a:p>
          <a:p>
            <a:endParaRPr lang="tr-TR" dirty="0" smtClean="0"/>
          </a:p>
          <a:p>
            <a:pPr marL="114300" indent="0">
              <a:buNone/>
            </a:pPr>
            <a:endParaRPr lang="tr-TR" dirty="0"/>
          </a:p>
          <a:p>
            <a:endParaRPr lang="tr-TR" dirty="0" smtClean="0"/>
          </a:p>
          <a:p>
            <a:endParaRPr lang="tr-TR" dirty="0"/>
          </a:p>
          <a:p>
            <a:endParaRPr lang="tr-TR" dirty="0" smtClean="0"/>
          </a:p>
          <a:p>
            <a:endParaRPr lang="tr-TR" dirty="0"/>
          </a:p>
          <a:p>
            <a:endParaRPr lang="tr-TR" dirty="0" smtClean="0"/>
          </a:p>
          <a:p>
            <a:endParaRPr lang="tr-TR" dirty="0"/>
          </a:p>
          <a:p>
            <a:pPr marL="114300" indent="0" algn="just">
              <a:buNone/>
            </a:pPr>
            <a:r>
              <a:rPr lang="en-US" dirty="0"/>
              <a:t>After the </a:t>
            </a:r>
            <a:r>
              <a:rPr lang="en-US" dirty="0" err="1"/>
              <a:t>AutoZero</a:t>
            </a:r>
            <a:r>
              <a:rPr lang="en-US" dirty="0"/>
              <a:t> is complete and the operator presses the Next button, the </a:t>
            </a:r>
            <a:r>
              <a:rPr lang="en-US" dirty="0" err="1"/>
              <a:t>rheometer</a:t>
            </a:r>
            <a:r>
              <a:rPr lang="en-US" dirty="0"/>
              <a:t> will transition to the Configure Viscosity Test screen.</a:t>
            </a:r>
            <a:endParaRPr lang="tr-TR" dirty="0"/>
          </a:p>
          <a:p>
            <a:pPr marL="114300" indent="0" algn="just">
              <a:buNone/>
            </a:pPr>
            <a:r>
              <a:rPr lang="en-US" dirty="0"/>
              <a:t>Then press next bottom.</a:t>
            </a:r>
            <a:endParaRPr lang="tr-TR" dirty="0"/>
          </a:p>
          <a:p>
            <a:endParaRPr lang="tr-TR" dirty="0"/>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700808"/>
            <a:ext cx="2304256" cy="322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641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7620000" cy="6140152"/>
          </a:xfrm>
        </p:spPr>
        <p:txBody>
          <a:bodyPr/>
          <a:lstStyle/>
          <a:p>
            <a:pPr marL="114300" indent="0">
              <a:buNone/>
            </a:pPr>
            <a:r>
              <a:rPr lang="en-US" b="1" dirty="0">
                <a:solidFill>
                  <a:srgbClr val="FF0000"/>
                </a:solidFill>
              </a:rPr>
              <a:t>Configure viscosity </a:t>
            </a:r>
            <a:r>
              <a:rPr lang="en-US" b="1" dirty="0" smtClean="0">
                <a:solidFill>
                  <a:srgbClr val="FF0000"/>
                </a:solidFill>
              </a:rPr>
              <a:t>test</a:t>
            </a:r>
            <a:endParaRPr lang="tr-TR" b="1" dirty="0" smtClean="0">
              <a:solidFill>
                <a:srgbClr val="FF0000"/>
              </a:solidFill>
            </a:endParaRPr>
          </a:p>
          <a:p>
            <a:pPr marL="114300" indent="0">
              <a:buNone/>
            </a:pPr>
            <a:endParaRPr lang="tr-TR" dirty="0">
              <a:solidFill>
                <a:srgbClr val="FF0000"/>
              </a:solidFill>
            </a:endParaRP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4" y="620688"/>
            <a:ext cx="3265612" cy="286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069"/>
          <a:stretch/>
        </p:blipFill>
        <p:spPr bwMode="auto">
          <a:xfrm>
            <a:off x="705050" y="3495200"/>
            <a:ext cx="7755382" cy="31021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5332"/>
          <a:stretch/>
        </p:blipFill>
        <p:spPr bwMode="auto">
          <a:xfrm>
            <a:off x="3995936" y="1022535"/>
            <a:ext cx="5076056" cy="21218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9727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7620000" cy="6192688"/>
          </a:xfrm>
        </p:spPr>
        <p:txBody>
          <a:bodyPr/>
          <a:lstStyle/>
          <a:p>
            <a:pPr marL="114300" indent="0" algn="just">
              <a:buNone/>
            </a:pPr>
            <a:r>
              <a:rPr lang="en-US" dirty="0"/>
              <a:t>Select appropriate spindle (spindle code), speed and sample volume </a:t>
            </a:r>
            <a:r>
              <a:rPr lang="en-US" dirty="0" smtClean="0"/>
              <a:t>from </a:t>
            </a:r>
            <a:r>
              <a:rPr lang="en-US" dirty="0"/>
              <a:t>manual booklet then insert it on the device carefully due to selected spindle</a:t>
            </a:r>
            <a:r>
              <a:rPr lang="en-US" dirty="0" smtClean="0"/>
              <a:t>.</a:t>
            </a:r>
            <a:endParaRPr lang="tr-TR" dirty="0" smtClean="0"/>
          </a:p>
          <a:p>
            <a:pPr marL="114300" indent="0" algn="just">
              <a:buNone/>
            </a:pPr>
            <a:endParaRPr lang="tr-TR" dirty="0" smtClean="0"/>
          </a:p>
          <a:p>
            <a:pPr marL="114300" indent="0" algn="just">
              <a:buNone/>
            </a:pPr>
            <a:r>
              <a:rPr lang="en-US" dirty="0" smtClean="0"/>
              <a:t>By </a:t>
            </a:r>
            <a:r>
              <a:rPr lang="en-US" dirty="0"/>
              <a:t>marking </a:t>
            </a:r>
            <a:r>
              <a:rPr lang="tr-TR" dirty="0" smtClean="0"/>
              <a:t>with </a:t>
            </a:r>
            <a:r>
              <a:rPr lang="en-US" dirty="0" smtClean="0"/>
              <a:t>special </a:t>
            </a:r>
            <a:r>
              <a:rPr lang="en-US" dirty="0"/>
              <a:t>soft pen of </a:t>
            </a:r>
            <a:r>
              <a:rPr lang="tr-TR" dirty="0" smtClean="0"/>
              <a:t>the </a:t>
            </a:r>
            <a:r>
              <a:rPr lang="en-US" dirty="0" smtClean="0"/>
              <a:t>device </a:t>
            </a:r>
            <a:r>
              <a:rPr lang="en-US" dirty="0"/>
              <a:t>write necessary information such as temperature, speed (rpm), spindle type (spindle code or number, find from manual booklet) on the touch screen due to the literature data or just by screening tests. If you need temperature control you can attach water bath to the device and set thee desired temperature scale. </a:t>
            </a:r>
            <a:r>
              <a:rPr lang="en-US" dirty="0" smtClean="0"/>
              <a:t>Keep </a:t>
            </a:r>
            <a:r>
              <a:rPr lang="en-US" dirty="0"/>
              <a:t>in mind, temperature adjustment just only applicable to some spindles. </a:t>
            </a:r>
            <a:endParaRPr lang="tr-TR" dirty="0" smtClean="0"/>
          </a:p>
          <a:p>
            <a:pPr marL="114300" indent="0" algn="just">
              <a:buNone/>
            </a:pPr>
            <a:endParaRPr lang="tr-TR" dirty="0"/>
          </a:p>
          <a:p>
            <a:pPr marL="114300" indent="0" algn="just">
              <a:buNone/>
            </a:pPr>
            <a:endParaRPr lang="tr-TR" dirty="0" smtClean="0"/>
          </a:p>
          <a:p>
            <a:pPr marL="114300" indent="0" algn="just">
              <a:buNone/>
            </a:pPr>
            <a:endParaRPr lang="tr-TR" dirty="0"/>
          </a:p>
          <a:p>
            <a:pPr marL="114300" indent="0" algn="just">
              <a:buNone/>
            </a:pPr>
            <a:endParaRPr lang="tr-TR" dirty="0" smtClean="0"/>
          </a:p>
          <a:p>
            <a:pPr marL="114300" indent="0" algn="just">
              <a:buNone/>
            </a:pPr>
            <a:endParaRPr lang="tr-TR" dirty="0"/>
          </a:p>
          <a:p>
            <a:pPr marL="114300" indent="0" algn="just">
              <a:buNone/>
            </a:pPr>
            <a:endParaRPr lang="tr-TR" dirty="0" smtClean="0"/>
          </a:p>
          <a:p>
            <a:pPr marL="114300" indent="0" algn="just">
              <a:buNone/>
            </a:pPr>
            <a:endParaRPr lang="tr-TR" dirty="0"/>
          </a:p>
          <a:p>
            <a:pPr marL="114300" indent="0" algn="just">
              <a:buNone/>
            </a:pPr>
            <a:endParaRPr lang="tr-TR" dirty="0"/>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437112"/>
            <a:ext cx="6145906" cy="21602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39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80728"/>
            <a:ext cx="3657600" cy="4608512"/>
          </a:xfrm>
        </p:spPr>
        <p:txBody>
          <a:bodyPr>
            <a:normAutofit fontScale="70000" lnSpcReduction="20000"/>
          </a:bodyPr>
          <a:lstStyle/>
          <a:p>
            <a:pPr marL="114300" indent="0" algn="just">
              <a:buNone/>
            </a:pPr>
            <a:r>
              <a:rPr lang="en-US" dirty="0"/>
              <a:t>The spindles are attached to the </a:t>
            </a:r>
            <a:r>
              <a:rPr lang="en-US" dirty="0" err="1"/>
              <a:t>rheometer</a:t>
            </a:r>
            <a:r>
              <a:rPr lang="en-US" dirty="0"/>
              <a:t> by screwing them onto the coupling nut on the lower shaft </a:t>
            </a:r>
            <a:r>
              <a:rPr lang="en-US" dirty="0" smtClean="0"/>
              <a:t>(</a:t>
            </a:r>
            <a:r>
              <a:rPr lang="tr-TR" dirty="0" smtClean="0"/>
              <a:t>as shown</a:t>
            </a:r>
            <a:r>
              <a:rPr lang="en-US" dirty="0" smtClean="0"/>
              <a:t>). </a:t>
            </a:r>
            <a:r>
              <a:rPr lang="en-US" dirty="0"/>
              <a:t>Note that the spindles have a left-hand thread. The lower shaft should be secured and slightly lifted with one hand while screwing the spindle to the left. The face of the spindle nut and the matching surface on the lower shaft should be smooth and clean to prevent eccentric rotation of the spindle. Spindles can be identified by the number on the side of the spindle coupling nut</a:t>
            </a:r>
            <a:r>
              <a:rPr lang="en-US" dirty="0" smtClean="0"/>
              <a:t>.</a:t>
            </a:r>
            <a:endParaRPr lang="tr-TR" dirty="0" smtClean="0"/>
          </a:p>
          <a:p>
            <a:pPr marL="114300" indent="0" algn="just">
              <a:buNone/>
            </a:pPr>
            <a:endParaRPr lang="tr-TR" dirty="0"/>
          </a:p>
          <a:p>
            <a:endParaRPr lang="tr-TR" dirty="0"/>
          </a:p>
        </p:txBody>
      </p:sp>
      <p:sp>
        <p:nvSpPr>
          <p:cNvPr id="5" name="Content Placeholder 4"/>
          <p:cNvSpPr>
            <a:spLocks noGrp="1"/>
          </p:cNvSpPr>
          <p:nvPr>
            <p:ph sz="half" idx="2"/>
          </p:nvPr>
        </p:nvSpPr>
        <p:spPr>
          <a:xfrm>
            <a:off x="4427984" y="980728"/>
            <a:ext cx="3657600" cy="4590288"/>
          </a:xfrm>
        </p:spPr>
        <p:txBody>
          <a:bodyPr>
            <a:normAutofit fontScale="70000" lnSpcReduction="20000"/>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196752"/>
            <a:ext cx="3485933" cy="4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945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7620000" cy="5420072"/>
          </a:xfrm>
        </p:spPr>
        <p:txBody>
          <a:bodyPr>
            <a:normAutofit/>
          </a:bodyPr>
          <a:lstStyle/>
          <a:p>
            <a:r>
              <a:rPr lang="en-US" dirty="0"/>
              <a:t>Save adjustments to the internal memory of the device.</a:t>
            </a:r>
            <a:endParaRPr lang="tr-TR" dirty="0"/>
          </a:p>
          <a:p>
            <a:r>
              <a:rPr lang="en-US" dirty="0"/>
              <a:t>Internal memory </a:t>
            </a:r>
            <a:r>
              <a:rPr lang="en-US" dirty="0">
                <a:sym typeface="Wingdings"/>
              </a:rPr>
              <a:t></a:t>
            </a:r>
            <a:r>
              <a:rPr lang="en-US" dirty="0"/>
              <a:t> users</a:t>
            </a:r>
            <a:r>
              <a:rPr lang="en-US" dirty="0">
                <a:sym typeface="Wingdings"/>
              </a:rPr>
              <a:t></a:t>
            </a:r>
            <a:r>
              <a:rPr lang="en-US" dirty="0"/>
              <a:t> </a:t>
            </a:r>
            <a:r>
              <a:rPr lang="en-US" dirty="0" err="1"/>
              <a:t>admistrators</a:t>
            </a:r>
            <a:r>
              <a:rPr lang="en-US" dirty="0">
                <a:sym typeface="Wingdings"/>
              </a:rPr>
              <a:t></a:t>
            </a:r>
            <a:r>
              <a:rPr lang="en-US" dirty="0"/>
              <a:t> new </a:t>
            </a:r>
            <a:r>
              <a:rPr lang="en-US" dirty="0" err="1"/>
              <a:t>folder</a:t>
            </a:r>
            <a:r>
              <a:rPr lang="en-US" dirty="0" err="1">
                <a:sym typeface="Wingdings"/>
              </a:rPr>
              <a:t></a:t>
            </a:r>
            <a:r>
              <a:rPr lang="en-US" dirty="0" err="1"/>
              <a:t>write</a:t>
            </a:r>
            <a:r>
              <a:rPr lang="en-US" dirty="0"/>
              <a:t> file name</a:t>
            </a:r>
            <a:r>
              <a:rPr lang="en-US" dirty="0">
                <a:sym typeface="Wingdings"/>
              </a:rPr>
              <a:t></a:t>
            </a:r>
            <a:r>
              <a:rPr lang="en-US" dirty="0"/>
              <a:t> save</a:t>
            </a:r>
            <a:r>
              <a:rPr lang="en-US" dirty="0">
                <a:sym typeface="Wingdings"/>
              </a:rPr>
              <a:t></a:t>
            </a:r>
            <a:r>
              <a:rPr lang="en-US" dirty="0"/>
              <a:t> ok</a:t>
            </a:r>
            <a:endParaRPr lang="tr-TR" dirty="0"/>
          </a:p>
          <a:p>
            <a:r>
              <a:rPr lang="en-US" dirty="0"/>
              <a:t>Call method from home screen.</a:t>
            </a:r>
            <a:endParaRPr lang="tr-TR" dirty="0"/>
          </a:p>
          <a:p>
            <a:r>
              <a:rPr lang="en-US" b="1" dirty="0"/>
              <a:t>Gap adjustment</a:t>
            </a:r>
            <a:endParaRPr lang="tr-TR" dirty="0"/>
          </a:p>
          <a:p>
            <a:r>
              <a:rPr lang="en-US" dirty="0"/>
              <a:t>Make gap adjustment, please do not forget, spindle cone probe should never be drawn or dropped.</a:t>
            </a:r>
            <a:endParaRPr lang="tr-TR" dirty="0"/>
          </a:p>
          <a:p>
            <a:r>
              <a:rPr lang="en-US" dirty="0"/>
              <a:t>Fix the key on the hole of the spindle cone probe, insert the selected spindle. Then open the light icon, red and yellow lights will appear, start to turn the wheel on counter clockwise until the yellow light appears. When you see yellow light, you are going to go one thick back to previous point where you do not see yellow light on.</a:t>
            </a:r>
            <a:endParaRPr lang="tr-TR" dirty="0"/>
          </a:p>
          <a:p>
            <a:r>
              <a:rPr lang="en-US" dirty="0"/>
              <a:t>Turn the light off</a:t>
            </a:r>
            <a:endParaRPr lang="tr-TR" dirty="0"/>
          </a:p>
          <a:p>
            <a:endParaRPr lang="tr-TR" dirty="0"/>
          </a:p>
        </p:txBody>
      </p:sp>
    </p:spTree>
    <p:extLst>
      <p:ext uri="{BB962C8B-B14F-4D97-AF65-F5344CB8AC3E}">
        <p14:creationId xmlns:p14="http://schemas.microsoft.com/office/powerpoint/2010/main" val="3746977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84</TotalTime>
  <Words>870</Words>
  <Application>Microsoft Office PowerPoint</Application>
  <PresentationFormat>Ekran Gösterisi (4:3)</PresentationFormat>
  <Paragraphs>83</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Adjacency</vt:lpstr>
      <vt:lpstr>  BROOKFILED VISCOMETER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BROOKFILED VISCOMETER</dc:title>
  <dc:creator>Windows Kullanıcısı</dc:creator>
  <cp:lastModifiedBy>user</cp:lastModifiedBy>
  <cp:revision>10</cp:revision>
  <dcterms:created xsi:type="dcterms:W3CDTF">2020-01-28T11:35:26Z</dcterms:created>
  <dcterms:modified xsi:type="dcterms:W3CDTF">2020-02-05T14:44:48Z</dcterms:modified>
</cp:coreProperties>
</file>